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7" r:id="rId4"/>
    <p:sldId id="289" r:id="rId5"/>
    <p:sldId id="257" r:id="rId6"/>
    <p:sldId id="273" r:id="rId7"/>
    <p:sldId id="258" r:id="rId8"/>
    <p:sldId id="259" r:id="rId9"/>
    <p:sldId id="260" r:id="rId10"/>
    <p:sldId id="262" r:id="rId11"/>
    <p:sldId id="263" r:id="rId12"/>
    <p:sldId id="264" r:id="rId13"/>
    <p:sldId id="265" r:id="rId14"/>
    <p:sldId id="285" r:id="rId15"/>
    <p:sldId id="280" r:id="rId16"/>
    <p:sldId id="284" r:id="rId17"/>
    <p:sldId id="283" r:id="rId18"/>
    <p:sldId id="282" r:id="rId19"/>
    <p:sldId id="286" r:id="rId20"/>
    <p:sldId id="281" r:id="rId21"/>
    <p:sldId id="267" r:id="rId22"/>
    <p:sldId id="272" r:id="rId23"/>
    <p:sldId id="261" r:id="rId24"/>
    <p:sldId id="270" r:id="rId25"/>
    <p:sldId id="271" r:id="rId26"/>
    <p:sldId id="275" r:id="rId27"/>
    <p:sldId id="277" r:id="rId28"/>
    <p:sldId id="276" r:id="rId29"/>
    <p:sldId id="278" r:id="rId30"/>
    <p:sldId id="279" r:id="rId31"/>
    <p:sldId id="274" r:id="rId32"/>
    <p:sldId id="268" r:id="rId33"/>
    <p:sldId id="291" r:id="rId34"/>
    <p:sldId id="293" r:id="rId35"/>
    <p:sldId id="294" r:id="rId36"/>
    <p:sldId id="295" r:id="rId37"/>
    <p:sldId id="296" r:id="rId38"/>
    <p:sldId id="297" r:id="rId39"/>
    <p:sldId id="292" r:id="rId40"/>
    <p:sldId id="266" r:id="rId41"/>
    <p:sldId id="290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7E9"/>
    <a:srgbClr val="4C2C21"/>
    <a:srgbClr val="009900"/>
    <a:srgbClr val="FFCC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7" d="100"/>
          <a:sy n="57" d="100"/>
        </p:scale>
        <p:origin x="59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9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6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3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29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30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08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5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72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20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56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1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F23A9-EC4E-4BB3-B32D-1982E84207A4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9AFFE-C6F7-422B-8652-C2AFE6ACB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4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g"/><Relationship Id="rId5" Type="http://schemas.openxmlformats.org/officeDocument/2006/relationships/image" Target="../media/image105.jpg"/><Relationship Id="rId4" Type="http://schemas.openxmlformats.org/officeDocument/2006/relationships/image" Target="../media/image104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1535" y="1438247"/>
            <a:ext cx="7714211" cy="3167004"/>
          </a:xfrm>
        </p:spPr>
        <p:txBody>
          <a:bodyPr>
            <a:normAutofit/>
          </a:bodyPr>
          <a:lstStyle/>
          <a:p>
            <a:r>
              <a:rPr lang="lt-LT" sz="5000" dirty="0">
                <a:solidFill>
                  <a:srgbClr val="4C2C21"/>
                </a:solidFill>
                <a:latin typeface="Arial Black" panose="020B0A04020102020204" pitchFamily="34" charset="0"/>
              </a:rPr>
              <a:t>Bendruomenių </a:t>
            </a:r>
            <a:br>
              <a:rPr lang="lt-LT" sz="5000" dirty="0">
                <a:solidFill>
                  <a:srgbClr val="4C2C21"/>
                </a:solidFill>
                <a:latin typeface="Arial Black" panose="020B0A04020102020204" pitchFamily="34" charset="0"/>
              </a:rPr>
            </a:br>
            <a:r>
              <a:rPr lang="lt-LT" sz="5000" dirty="0">
                <a:solidFill>
                  <a:srgbClr val="4C2C21"/>
                </a:solidFill>
                <a:latin typeface="Arial Black" panose="020B0A04020102020204" pitchFamily="34" charset="0"/>
              </a:rPr>
              <a:t>patirtys ir lūkesčiai įgyvendinant </a:t>
            </a:r>
            <a:br>
              <a:rPr lang="lt-LT" sz="5000" dirty="0">
                <a:solidFill>
                  <a:srgbClr val="4C2C21"/>
                </a:solidFill>
                <a:latin typeface="Arial Black" panose="020B0A04020102020204" pitchFamily="34" charset="0"/>
              </a:rPr>
            </a:br>
            <a:r>
              <a:rPr lang="lt-LT" sz="5000" dirty="0">
                <a:solidFill>
                  <a:srgbClr val="4C2C21"/>
                </a:solidFill>
                <a:latin typeface="Arial Black" panose="020B0A04020102020204" pitchFamily="34" charset="0"/>
              </a:rPr>
              <a:t>vietos projektus</a:t>
            </a:r>
            <a:endParaRPr lang="en-US" sz="5000" dirty="0">
              <a:solidFill>
                <a:srgbClr val="4C2C2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3971" y="5702531"/>
            <a:ext cx="8778240" cy="1062010"/>
          </a:xfrm>
        </p:spPr>
        <p:txBody>
          <a:bodyPr>
            <a:normAutofit/>
          </a:bodyPr>
          <a:lstStyle/>
          <a:p>
            <a:pPr algn="l"/>
            <a:r>
              <a:rPr lang="lt-LT" dirty="0">
                <a:solidFill>
                  <a:srgbClr val="4C2C21"/>
                </a:solidFill>
                <a:latin typeface="Arial Black" panose="020B0A04020102020204" pitchFamily="34" charset="0"/>
              </a:rPr>
              <a:t>Virginija </a:t>
            </a:r>
            <a:r>
              <a:rPr lang="lt-LT" dirty="0" err="1">
                <a:solidFill>
                  <a:srgbClr val="4C2C21"/>
                </a:solidFill>
                <a:latin typeface="Arial Black" panose="020B0A04020102020204" pitchFamily="34" charset="0"/>
              </a:rPr>
              <a:t>Šetkienė</a:t>
            </a:r>
            <a:endParaRPr lang="lt-LT" dirty="0">
              <a:solidFill>
                <a:srgbClr val="4C2C21"/>
              </a:solidFill>
              <a:latin typeface="Arial Black" panose="020B0A04020102020204" pitchFamily="34" charset="0"/>
            </a:endParaRPr>
          </a:p>
          <a:p>
            <a:pPr algn="l"/>
            <a:r>
              <a:rPr lang="lt-LT" dirty="0">
                <a:solidFill>
                  <a:srgbClr val="4C2C21"/>
                </a:solidFill>
                <a:latin typeface="Arial Black" panose="020B0A04020102020204" pitchFamily="34" charset="0"/>
              </a:rPr>
              <a:t>LKBS pirmininkė</a:t>
            </a:r>
            <a:endParaRPr lang="en-US" dirty="0">
              <a:solidFill>
                <a:srgbClr val="4C2C2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68" y="5120037"/>
            <a:ext cx="1793103" cy="164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07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375" y="5194300"/>
            <a:ext cx="4514850" cy="1325563"/>
          </a:xfrm>
          <a:effectLst/>
        </p:spPr>
        <p:txBody>
          <a:bodyPr/>
          <a:lstStyle/>
          <a:p>
            <a:r>
              <a:rPr lang="lt-LT" b="1" dirty="0">
                <a:solidFill>
                  <a:srgbClr val="A73D37"/>
                </a:solidFill>
                <a:effectLst>
                  <a:innerShdw blurRad="241300" dist="50800" dir="19620000">
                    <a:prstClr val="black">
                      <a:alpha val="50000"/>
                    </a:prstClr>
                  </a:inn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nepasitikėjimas</a:t>
            </a:r>
            <a:endParaRPr lang="en-US" b="1" dirty="0">
              <a:solidFill>
                <a:srgbClr val="A73D37"/>
              </a:solidFill>
              <a:effectLst>
                <a:innerShdw blurRad="241300" dist="50800" dir="19620000">
                  <a:prstClr val="black">
                    <a:alpha val="50000"/>
                  </a:prstClr>
                </a:innerShdw>
              </a:effectLst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822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36147" y="3076819"/>
            <a:ext cx="4295776" cy="14827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b="1" dirty="0">
                <a:latin typeface="Arial Black" panose="020B0A04020102020204" pitchFamily="34" charset="0"/>
              </a:rPr>
              <a:t>Biurokratinė našta</a:t>
            </a:r>
            <a:endParaRPr lang="en-US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90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5340" y="5411450"/>
            <a:ext cx="42678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400" b="1" dirty="0">
                <a:latin typeface="Arial Black" panose="020B0A04020102020204" pitchFamily="34" charset="0"/>
              </a:rPr>
              <a:t>Atsakomybių našta</a:t>
            </a:r>
            <a:endParaRPr lang="en-US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5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54061" y="2208654"/>
            <a:ext cx="6057208" cy="2480367"/>
          </a:xfrm>
          <a:prstGeom prst="ellipse">
            <a:avLst/>
          </a:prstGeom>
          <a:solidFill>
            <a:schemeClr val="lt1">
              <a:alpha val="37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BENDRUOMENĖ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03315" y="1661602"/>
            <a:ext cx="3411108" cy="134109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>
                <a:latin typeface="Arial Black" panose="020B0A04020102020204" pitchFamily="34" charset="0"/>
              </a:rPr>
              <a:t>Socialinė gerovė</a:t>
            </a:r>
          </a:p>
        </p:txBody>
      </p:sp>
      <p:sp>
        <p:nvSpPr>
          <p:cNvPr id="6" name="Oval 5"/>
          <p:cNvSpPr/>
          <p:nvPr/>
        </p:nvSpPr>
        <p:spPr>
          <a:xfrm>
            <a:off x="2445140" y="254063"/>
            <a:ext cx="3683811" cy="140052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>
                <a:latin typeface="Arial Black" panose="020B0A04020102020204" pitchFamily="34" charset="0"/>
              </a:rPr>
              <a:t>Būtinosios paslaugos</a:t>
            </a:r>
          </a:p>
        </p:txBody>
      </p:sp>
      <p:sp>
        <p:nvSpPr>
          <p:cNvPr id="7" name="Oval 6"/>
          <p:cNvSpPr/>
          <p:nvPr/>
        </p:nvSpPr>
        <p:spPr>
          <a:xfrm>
            <a:off x="8369526" y="3900203"/>
            <a:ext cx="3707701" cy="15776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>
                <a:latin typeface="Arial Black" panose="020B0A04020102020204" pitchFamily="34" charset="0"/>
              </a:rPr>
              <a:t>Kultūra, tradicijų išsaugojimas bei puoselėjimas</a:t>
            </a:r>
          </a:p>
        </p:txBody>
      </p:sp>
      <p:sp>
        <p:nvSpPr>
          <p:cNvPr id="8" name="Oval 7"/>
          <p:cNvSpPr/>
          <p:nvPr/>
        </p:nvSpPr>
        <p:spPr>
          <a:xfrm>
            <a:off x="6580381" y="254062"/>
            <a:ext cx="3642996" cy="143281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>
                <a:latin typeface="Arial Black" panose="020B0A04020102020204" pitchFamily="34" charset="0"/>
              </a:rPr>
              <a:t>Sveika gyvensena  bei fizinis  aktyvumas</a:t>
            </a:r>
          </a:p>
        </p:txBody>
      </p:sp>
      <p:sp>
        <p:nvSpPr>
          <p:cNvPr id="9" name="Oval 8"/>
          <p:cNvSpPr/>
          <p:nvPr/>
        </p:nvSpPr>
        <p:spPr>
          <a:xfrm>
            <a:off x="8550875" y="1654584"/>
            <a:ext cx="3522350" cy="145230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>
                <a:latin typeface="Arial Black" panose="020B0A04020102020204" pitchFamily="34" charset="0"/>
              </a:rPr>
              <a:t>Vaikų ir jaunimo užimtumas</a:t>
            </a:r>
          </a:p>
        </p:txBody>
      </p:sp>
      <p:sp>
        <p:nvSpPr>
          <p:cNvPr id="10" name="Oval 9"/>
          <p:cNvSpPr/>
          <p:nvPr/>
        </p:nvSpPr>
        <p:spPr>
          <a:xfrm>
            <a:off x="6314303" y="5314053"/>
            <a:ext cx="3511341" cy="131888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>
                <a:latin typeface="Arial Black" panose="020B0A04020102020204" pitchFamily="34" charset="0"/>
              </a:rPr>
              <a:t>Pilietiškumas</a:t>
            </a:r>
          </a:p>
        </p:txBody>
      </p:sp>
      <p:sp>
        <p:nvSpPr>
          <p:cNvPr id="11" name="Oval 10"/>
          <p:cNvSpPr/>
          <p:nvPr/>
        </p:nvSpPr>
        <p:spPr>
          <a:xfrm>
            <a:off x="203315" y="3956697"/>
            <a:ext cx="3411108" cy="135735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dirty="0">
                <a:latin typeface="Arial Black" panose="020B0A04020102020204" pitchFamily="34" charset="0"/>
              </a:rPr>
              <a:t>Verslas </a:t>
            </a:r>
          </a:p>
          <a:p>
            <a:pPr algn="ctr"/>
            <a:r>
              <a:rPr lang="lt-LT" sz="2000" dirty="0">
                <a:latin typeface="Arial Black" panose="020B0A04020102020204" pitchFamily="34" charset="0"/>
              </a:rPr>
              <a:t>(darbo vietos)</a:t>
            </a:r>
          </a:p>
        </p:txBody>
      </p:sp>
      <p:sp>
        <p:nvSpPr>
          <p:cNvPr id="13" name="Oval 12"/>
          <p:cNvSpPr/>
          <p:nvPr/>
        </p:nvSpPr>
        <p:spPr>
          <a:xfrm>
            <a:off x="2445140" y="5314052"/>
            <a:ext cx="3459668" cy="131888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6000" dirty="0">
                <a:solidFill>
                  <a:schemeClr val="tx1"/>
                </a:solidFill>
                <a:latin typeface="Arial Black" panose="020B0A0402010202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813203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7108" y="246184"/>
            <a:ext cx="6353908" cy="1487732"/>
          </a:xfrm>
          <a:solidFill>
            <a:schemeClr val="bg1">
              <a:alpha val="80000"/>
            </a:schemeClr>
          </a:solidFill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lt-LT" sz="9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roadway" panose="04040905080B02020502" pitchFamily="82" charset="0"/>
              </a:rPr>
              <a:t>VERSLAS</a:t>
            </a:r>
            <a:endParaRPr lang="en-US" sz="9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193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27" y="-9902"/>
            <a:ext cx="4970266" cy="33213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5" b="11676"/>
          <a:stretch/>
        </p:blipFill>
        <p:spPr>
          <a:xfrm>
            <a:off x="-2" y="3420709"/>
            <a:ext cx="4463929" cy="34372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843" y="0"/>
            <a:ext cx="5027157" cy="36077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5"/>
          <a:stretch/>
        </p:blipFill>
        <p:spPr>
          <a:xfrm rot="5400000">
            <a:off x="7986210" y="2652211"/>
            <a:ext cx="3432942" cy="49786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1" b="30139"/>
          <a:stretch/>
        </p:blipFill>
        <p:spPr>
          <a:xfrm>
            <a:off x="0" y="0"/>
            <a:ext cx="4662437" cy="34473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27" y="3206540"/>
            <a:ext cx="2749435" cy="36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30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498" y="2122433"/>
            <a:ext cx="3836123" cy="25567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7" b="24900"/>
          <a:stretch/>
        </p:blipFill>
        <p:spPr>
          <a:xfrm>
            <a:off x="4413177" y="288759"/>
            <a:ext cx="3932621" cy="1707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6" cy="6858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39" b="10058"/>
          <a:stretch/>
        </p:blipFill>
        <p:spPr>
          <a:xfrm>
            <a:off x="4489115" y="4679223"/>
            <a:ext cx="3890423" cy="21787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1"/>
          <a:stretch/>
        </p:blipFill>
        <p:spPr>
          <a:xfrm>
            <a:off x="0" y="0"/>
            <a:ext cx="4505498" cy="3500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00267"/>
            <a:ext cx="4505499" cy="335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73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5" t="14444" r="31709" b="49584"/>
          <a:stretch/>
        </p:blipFill>
        <p:spPr>
          <a:xfrm>
            <a:off x="9543011" y="4844201"/>
            <a:ext cx="2592514" cy="18724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0" y="1248276"/>
            <a:ext cx="4658486" cy="22333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013" y="1248276"/>
            <a:ext cx="2591512" cy="34811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8" y="3614184"/>
            <a:ext cx="4670428" cy="31024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973" y="3614183"/>
            <a:ext cx="4571142" cy="310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54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91" y="217570"/>
            <a:ext cx="3324726" cy="33247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20970" cy="42683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47"/>
          <a:stretch/>
        </p:blipFill>
        <p:spPr>
          <a:xfrm>
            <a:off x="0" y="4268347"/>
            <a:ext cx="3757777" cy="2589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0"/>
          <a:stretch/>
        </p:blipFill>
        <p:spPr>
          <a:xfrm>
            <a:off x="7595936" y="3767011"/>
            <a:ext cx="4596064" cy="30909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969" y="3951775"/>
            <a:ext cx="3874967" cy="2906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7" r="5052"/>
          <a:stretch/>
        </p:blipFill>
        <p:spPr>
          <a:xfrm>
            <a:off x="7597833" y="0"/>
            <a:ext cx="4594167" cy="378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84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394" y="0"/>
            <a:ext cx="4848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21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410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6"/>
          <a:stretch/>
        </p:blipFill>
        <p:spPr>
          <a:xfrm>
            <a:off x="4844107" y="2940445"/>
            <a:ext cx="7347893" cy="39175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" t="6625" r="1145" b="5820"/>
          <a:stretch/>
        </p:blipFill>
        <p:spPr>
          <a:xfrm>
            <a:off x="4844107" y="0"/>
            <a:ext cx="7346731" cy="351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01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3048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860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75" y="0"/>
            <a:ext cx="4848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66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1"/>
          <a:stretch/>
        </p:blipFill>
        <p:spPr>
          <a:xfrm>
            <a:off x="0" y="0"/>
            <a:ext cx="9144000" cy="35093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4" b="21802"/>
          <a:stretch/>
        </p:blipFill>
        <p:spPr>
          <a:xfrm>
            <a:off x="0" y="3509318"/>
            <a:ext cx="8205378" cy="33486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82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709" y="3089189"/>
            <a:ext cx="11800702" cy="707886"/>
          </a:xfrm>
          <a:prstGeom prst="rect">
            <a:avLst/>
          </a:prstGeom>
          <a:solidFill>
            <a:srgbClr val="D0D7E9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4000" dirty="0" err="1">
                <a:latin typeface="Arial Black" panose="020B0A04020102020204" pitchFamily="34" charset="0"/>
              </a:rPr>
              <a:t>Gudkaimio</a:t>
            </a:r>
            <a:r>
              <a:rPr lang="lt-LT" sz="4000" dirty="0">
                <a:latin typeface="Arial Black" panose="020B0A04020102020204" pitchFamily="34" charset="0"/>
              </a:rPr>
              <a:t> kaimo bendruomenė</a:t>
            </a:r>
            <a:endParaRPr lang="en-US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81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06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45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0"/>
            <a:ext cx="5080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82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0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186" y="0"/>
            <a:ext cx="5079999" cy="6857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720" y="1"/>
            <a:ext cx="4676280" cy="3510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2"/>
          <a:stretch/>
        </p:blipFill>
        <p:spPr>
          <a:xfrm>
            <a:off x="7515720" y="3484630"/>
            <a:ext cx="4676280" cy="337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09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636" y="0"/>
            <a:ext cx="4890728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1"/>
          <a:stretch/>
        </p:blipFill>
        <p:spPr>
          <a:xfrm>
            <a:off x="-182623" y="0"/>
            <a:ext cx="383325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4" r="24047"/>
          <a:stretch/>
        </p:blipFill>
        <p:spPr>
          <a:xfrm>
            <a:off x="7903028" y="0"/>
            <a:ext cx="428897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925" y="5869460"/>
            <a:ext cx="7767103" cy="707886"/>
          </a:xfrm>
          <a:prstGeom prst="rect">
            <a:avLst/>
          </a:prstGeom>
          <a:solidFill>
            <a:schemeClr val="bg1">
              <a:alpha val="58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lt-LT" sz="4000" dirty="0" err="1">
                <a:latin typeface="Arial Black" panose="020B0A04020102020204" pitchFamily="34" charset="0"/>
              </a:rPr>
              <a:t>Anglikinkų</a:t>
            </a:r>
            <a:r>
              <a:rPr lang="lt-LT" sz="4000" dirty="0">
                <a:latin typeface="Arial Black" panose="020B0A04020102020204" pitchFamily="34" charset="0"/>
              </a:rPr>
              <a:t> bendruomenė</a:t>
            </a:r>
            <a:endParaRPr lang="en-US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791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82196" y="222422"/>
            <a:ext cx="4727171" cy="3335426"/>
          </a:xfrm>
          <a:solidFill>
            <a:schemeClr val="bg1">
              <a:alpha val="70000"/>
            </a:schemeClr>
          </a:solidFill>
          <a:effectLst>
            <a:softEdge rad="63500"/>
          </a:effectLst>
        </p:spPr>
        <p:txBody>
          <a:bodyPr>
            <a:normAutofit fontScale="90000"/>
          </a:bodyPr>
          <a:lstStyle/>
          <a:p>
            <a:r>
              <a:rPr lang="lt-LT" sz="80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92D050"/>
                </a:solidFill>
                <a:latin typeface="Comic Sans MS" panose="030F0702030302020204" pitchFamily="66" charset="0"/>
              </a:rPr>
              <a:t>Vaikų ir jaunimo užimtumas</a:t>
            </a:r>
            <a:endParaRPr lang="en-US" sz="8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094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0"/>
          <a:stretch/>
        </p:blipFill>
        <p:spPr>
          <a:xfrm>
            <a:off x="0" y="0"/>
            <a:ext cx="7086600" cy="47424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3" r="2541"/>
          <a:stretch/>
        </p:blipFill>
        <p:spPr>
          <a:xfrm>
            <a:off x="-1" y="3408543"/>
            <a:ext cx="6500553" cy="34494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553" y="3028130"/>
            <a:ext cx="5691447" cy="38298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52" b="20728"/>
          <a:stretch/>
        </p:blipFill>
        <p:spPr>
          <a:xfrm>
            <a:off x="7086600" y="0"/>
            <a:ext cx="5105400" cy="302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845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79"/>
          <a:stretch/>
        </p:blipFill>
        <p:spPr>
          <a:xfrm>
            <a:off x="5143500" y="2992581"/>
            <a:ext cx="7048500" cy="38654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29" b="28629"/>
          <a:stretch/>
        </p:blipFill>
        <p:spPr>
          <a:xfrm>
            <a:off x="5143500" y="0"/>
            <a:ext cx="7048500" cy="299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19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05"/>
          <a:stretch/>
        </p:blipFill>
        <p:spPr>
          <a:xfrm>
            <a:off x="1" y="0"/>
            <a:ext cx="5497484" cy="34580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9" r="16600"/>
          <a:stretch/>
        </p:blipFill>
        <p:spPr>
          <a:xfrm>
            <a:off x="5497485" y="0"/>
            <a:ext cx="3557848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6728"/>
            <a:ext cx="5497485" cy="4061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2" r="23812"/>
          <a:stretch/>
        </p:blipFill>
        <p:spPr>
          <a:xfrm>
            <a:off x="9055333" y="0"/>
            <a:ext cx="3131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38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" r="5246"/>
          <a:stretch/>
        </p:blipFill>
        <p:spPr>
          <a:xfrm>
            <a:off x="3616273" y="0"/>
            <a:ext cx="8575727" cy="68740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9"/>
          <a:stretch/>
        </p:blipFill>
        <p:spPr>
          <a:xfrm>
            <a:off x="0" y="0"/>
            <a:ext cx="5695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05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624" y="0"/>
            <a:ext cx="5703376" cy="42775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74"/>
          <a:stretch/>
        </p:blipFill>
        <p:spPr>
          <a:xfrm>
            <a:off x="7377193" y="3960955"/>
            <a:ext cx="4814807" cy="28970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488624" cy="42789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62" b="14350"/>
          <a:stretch/>
        </p:blipFill>
        <p:spPr>
          <a:xfrm>
            <a:off x="0" y="3960955"/>
            <a:ext cx="7981627" cy="289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17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59492"/>
            <a:ext cx="12192000" cy="707886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>
                <a:latin typeface="Arial Black" panose="020B0A04020102020204" pitchFamily="34" charset="0"/>
              </a:rPr>
              <a:t>Sveika gyvensena bei fizinis aktyvumas</a:t>
            </a:r>
            <a:endParaRPr lang="en-US" sz="4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3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00800" cy="4800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b="16949"/>
          <a:stretch/>
        </p:blipFill>
        <p:spPr>
          <a:xfrm>
            <a:off x="6400800" y="0"/>
            <a:ext cx="5791200" cy="37970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5932"/>
            <a:ext cx="5042775" cy="31720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4" b="14576"/>
          <a:stretch/>
        </p:blipFill>
        <p:spPr>
          <a:xfrm>
            <a:off x="5042774" y="3688597"/>
            <a:ext cx="7149225" cy="316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53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8" t="23529" r="-232" b="-309"/>
          <a:stretch/>
        </p:blipFill>
        <p:spPr>
          <a:xfrm>
            <a:off x="0" y="-1"/>
            <a:ext cx="6143600" cy="3890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1"/>
          <a:stretch/>
        </p:blipFill>
        <p:spPr>
          <a:xfrm>
            <a:off x="5517397" y="0"/>
            <a:ext cx="6674603" cy="38900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87" b="16610"/>
          <a:stretch/>
        </p:blipFill>
        <p:spPr>
          <a:xfrm>
            <a:off x="0" y="3843580"/>
            <a:ext cx="9144000" cy="3014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6" r="25480" b="21752"/>
          <a:stretch/>
        </p:blipFill>
        <p:spPr>
          <a:xfrm>
            <a:off x="5634723" y="3843580"/>
            <a:ext cx="6557277" cy="301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34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94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4351561" y="5680084"/>
            <a:ext cx="7186874" cy="10902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lt-LT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lt-LT" sz="9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Bendruomeniškumas</a:t>
            </a:r>
            <a:endParaRPr lang="en-US" sz="9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5774" y="4879121"/>
            <a:ext cx="5738447" cy="1090247"/>
          </a:xfr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lt-LT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lt-LT" b="1" dirty="0">
                <a:latin typeface="Courier New" panose="02070309020205020404" pitchFamily="49" charset="0"/>
                <a:cs typeface="Courier New" panose="02070309020205020404" pitchFamily="49" charset="0"/>
              </a:rPr>
              <a:t>Pilietiškumas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50169" y="4059994"/>
            <a:ext cx="4677508" cy="10902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5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Tradicijos</a:t>
            </a:r>
            <a:endParaRPr lang="en-US" sz="5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8088921" y="824751"/>
            <a:ext cx="3" cy="2424034"/>
          </a:xfrm>
          <a:prstGeom prst="line">
            <a:avLst/>
          </a:prstGeom>
          <a:ln w="349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Flowchart: Punched Tape 11"/>
          <p:cNvSpPr/>
          <p:nvPr/>
        </p:nvSpPr>
        <p:spPr>
          <a:xfrm>
            <a:off x="8088922" y="1157903"/>
            <a:ext cx="1881561" cy="527539"/>
          </a:xfrm>
          <a:prstGeom prst="flowChartPunchedTap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Punched Tape 12"/>
          <p:cNvSpPr/>
          <p:nvPr/>
        </p:nvSpPr>
        <p:spPr>
          <a:xfrm>
            <a:off x="8088922" y="1491055"/>
            <a:ext cx="1881560" cy="527539"/>
          </a:xfrm>
          <a:prstGeom prst="flowChartPunchedTap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Punched Tape 13"/>
          <p:cNvSpPr/>
          <p:nvPr/>
        </p:nvSpPr>
        <p:spPr>
          <a:xfrm>
            <a:off x="8088922" y="781232"/>
            <a:ext cx="1881561" cy="527539"/>
          </a:xfrm>
          <a:prstGeom prst="flowChartPunchedTap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471138" y="3170195"/>
            <a:ext cx="3235569" cy="10199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5400" b="1" dirty="0">
                <a:latin typeface="Courier New" panose="02070309020205020404" pitchFamily="49" charset="0"/>
                <a:cs typeface="Courier New" panose="02070309020205020404" pitchFamily="49" charset="0"/>
              </a:rPr>
              <a:t>Kultūra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3315663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8" r="7208" b="7299"/>
          <a:stretch/>
        </p:blipFill>
        <p:spPr>
          <a:xfrm>
            <a:off x="2743200" y="0"/>
            <a:ext cx="5902036" cy="33601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381" y="0"/>
            <a:ext cx="4322619" cy="32419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0" r="11790"/>
          <a:stretch/>
        </p:blipFill>
        <p:spPr>
          <a:xfrm>
            <a:off x="0" y="0"/>
            <a:ext cx="2909456" cy="68580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6" b="23636"/>
          <a:stretch/>
        </p:blipFill>
        <p:spPr>
          <a:xfrm>
            <a:off x="2909456" y="3241964"/>
            <a:ext cx="9282544" cy="361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95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54"/>
          <a:stretch/>
        </p:blipFill>
        <p:spPr>
          <a:xfrm>
            <a:off x="6439711" y="0"/>
            <a:ext cx="5752289" cy="29572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033098" cy="46887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r="9581"/>
          <a:stretch/>
        </p:blipFill>
        <p:spPr>
          <a:xfrm>
            <a:off x="7033099" y="2915002"/>
            <a:ext cx="5158901" cy="3942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37" b="10679"/>
          <a:stretch/>
        </p:blipFill>
        <p:spPr>
          <a:xfrm>
            <a:off x="1" y="4688733"/>
            <a:ext cx="7033098" cy="217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94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4"/>
          <a:stretch/>
        </p:blipFill>
        <p:spPr>
          <a:xfrm>
            <a:off x="0" y="0"/>
            <a:ext cx="452093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0" r="35437"/>
          <a:stretch/>
        </p:blipFill>
        <p:spPr>
          <a:xfrm>
            <a:off x="6848273" y="-5377"/>
            <a:ext cx="5343728" cy="68633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553" y="0"/>
            <a:ext cx="381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016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5722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225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2712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7000" b="-9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33017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0115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88" b="18976"/>
          <a:stretch/>
        </p:blipFill>
        <p:spPr>
          <a:xfrm>
            <a:off x="0" y="3468590"/>
            <a:ext cx="5070764" cy="33894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22" b="23152"/>
          <a:stretch/>
        </p:blipFill>
        <p:spPr>
          <a:xfrm>
            <a:off x="-1" y="0"/>
            <a:ext cx="5373805" cy="34913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425" y="0"/>
            <a:ext cx="4522576" cy="33919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46"/>
          <a:stretch/>
        </p:blipFill>
        <p:spPr>
          <a:xfrm>
            <a:off x="7220004" y="3238387"/>
            <a:ext cx="4971996" cy="36196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40" y="0"/>
            <a:ext cx="3072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91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65126"/>
            <a:ext cx="4906108" cy="736844"/>
          </a:xfrm>
          <a:prstGeom prst="rect">
            <a:avLst/>
          </a:prstGeom>
          <a:solidFill>
            <a:schemeClr val="bg1">
              <a:alpha val="22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lt-LT" b="1" dirty="0">
                <a:latin typeface="Bookman Old Style" panose="02050604050505020204" pitchFamily="18" charset="0"/>
              </a:rPr>
              <a:t>Bendruomenė</a:t>
            </a:r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3" name="Heart 2"/>
          <p:cNvSpPr/>
          <p:nvPr/>
        </p:nvSpPr>
        <p:spPr>
          <a:xfrm>
            <a:off x="5153025" y="222190"/>
            <a:ext cx="1182565" cy="1022715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63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67</Words>
  <Application>Microsoft Office PowerPoint</Application>
  <PresentationFormat>Plačiaekranė</PresentationFormat>
  <Paragraphs>26</Paragraphs>
  <Slides>41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9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41</vt:i4>
      </vt:variant>
    </vt:vector>
  </HeadingPairs>
  <TitlesOfParts>
    <vt:vector size="51" baseType="lpstr">
      <vt:lpstr>Arial</vt:lpstr>
      <vt:lpstr>Arial Black</vt:lpstr>
      <vt:lpstr>Bookman Old Style</vt:lpstr>
      <vt:lpstr>Broadway</vt:lpstr>
      <vt:lpstr>Calibri</vt:lpstr>
      <vt:lpstr>Calibri Light</vt:lpstr>
      <vt:lpstr>Comic Sans MS</vt:lpstr>
      <vt:lpstr>Courier New</vt:lpstr>
      <vt:lpstr>Segoe UI Black</vt:lpstr>
      <vt:lpstr>Office Theme</vt:lpstr>
      <vt:lpstr>Bendruomenių  patirtys ir lūkesčiai įgyvendinant  vietos projektus</vt:lpstr>
      <vt:lpstr>nepasitikėjimas</vt:lpstr>
      <vt:lpstr>„PowerPoint“ pateiktis</vt:lpstr>
      <vt:lpstr>„PowerPoint“ pateiktis</vt:lpstr>
      <vt:lpstr>„PowerPoint“ pateiktis</vt:lpstr>
      <vt:lpstr>VERSLAS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Vaikų ir jaunimo užimtumas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Pilietiškumas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Bendruomenių patirtys ir lūkesčiai įgyvendinant vietos projektus</dc:title>
  <dc:creator>v</dc:creator>
  <cp:lastModifiedBy>HP</cp:lastModifiedBy>
  <cp:revision>39</cp:revision>
  <dcterms:created xsi:type="dcterms:W3CDTF">2021-08-24T08:54:30Z</dcterms:created>
  <dcterms:modified xsi:type="dcterms:W3CDTF">2021-09-03T08:46:45Z</dcterms:modified>
</cp:coreProperties>
</file>