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handoutMasterIdLst>
    <p:handoutMasterId r:id="rId26"/>
  </p:handoutMasterIdLst>
  <p:sldIdLst>
    <p:sldId id="256" r:id="rId2"/>
    <p:sldId id="274" r:id="rId3"/>
    <p:sldId id="275" r:id="rId4"/>
    <p:sldId id="297" r:id="rId5"/>
    <p:sldId id="278" r:id="rId6"/>
    <p:sldId id="279" r:id="rId7"/>
    <p:sldId id="291" r:id="rId8"/>
    <p:sldId id="280" r:id="rId9"/>
    <p:sldId id="281" r:id="rId10"/>
    <p:sldId id="298" r:id="rId11"/>
    <p:sldId id="277" r:id="rId12"/>
    <p:sldId id="282" r:id="rId13"/>
    <p:sldId id="283" r:id="rId14"/>
    <p:sldId id="284" r:id="rId15"/>
    <p:sldId id="285" r:id="rId16"/>
    <p:sldId id="286" r:id="rId17"/>
    <p:sldId id="287" r:id="rId18"/>
    <p:sldId id="299" r:id="rId19"/>
    <p:sldId id="288" r:id="rId20"/>
    <p:sldId id="289" r:id="rId21"/>
    <p:sldId id="290" r:id="rId22"/>
    <p:sldId id="292" r:id="rId23"/>
    <p:sldId id="29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a:extLst>
              <a:ext uri="{FF2B5EF4-FFF2-40B4-BE49-F238E27FC236}">
                <a16:creationId xmlns:a16="http://schemas.microsoft.com/office/drawing/2014/main" id="{E3AA2BE4-5F0C-45D0-BCBD-9B4F2BEB166C}"/>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a:extLst>
              <a:ext uri="{FF2B5EF4-FFF2-40B4-BE49-F238E27FC236}">
                <a16:creationId xmlns:a16="http://schemas.microsoft.com/office/drawing/2014/main" id="{022F35F7-55A2-469A-9777-DDC237E11DA8}"/>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5E0B9090-0981-4C9E-BA5B-94F584CCF9FD}" type="datetimeFigureOut">
              <a:rPr lang="lt-LT" smtClean="0"/>
              <a:t>2019.08.20</a:t>
            </a:fld>
            <a:endParaRPr lang="lt-LT"/>
          </a:p>
        </p:txBody>
      </p:sp>
      <p:sp>
        <p:nvSpPr>
          <p:cNvPr id="4" name="Poraštės vietos rezervavimo ženklas 3">
            <a:extLst>
              <a:ext uri="{FF2B5EF4-FFF2-40B4-BE49-F238E27FC236}">
                <a16:creationId xmlns:a16="http://schemas.microsoft.com/office/drawing/2014/main" id="{E3EF3232-279D-4FB5-808E-DBC2DC7630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a:extLst>
              <a:ext uri="{FF2B5EF4-FFF2-40B4-BE49-F238E27FC236}">
                <a16:creationId xmlns:a16="http://schemas.microsoft.com/office/drawing/2014/main" id="{953CE7C2-2E25-48EF-A36C-76BD41FB176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141F9A-DDC5-4F53-8669-21F80576DAE4}" type="slidenum">
              <a:rPr lang="lt-LT" smtClean="0"/>
              <a:t>‹#›</a:t>
            </a:fld>
            <a:endParaRPr lang="lt-LT"/>
          </a:p>
        </p:txBody>
      </p:sp>
    </p:spTree>
    <p:extLst>
      <p:ext uri="{BB962C8B-B14F-4D97-AF65-F5344CB8AC3E}">
        <p14:creationId xmlns:p14="http://schemas.microsoft.com/office/powerpoint/2010/main" val="3004027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3E3217-E1E6-4DC8-93F0-657F144694B8}" type="datetimeFigureOut">
              <a:rPr lang="lt-LT" smtClean="0"/>
              <a:t>2019.08.20</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D81BED-D968-40DA-8F85-2861903F70DD}" type="slidenum">
              <a:rPr lang="lt-LT" smtClean="0"/>
              <a:t>‹#›</a:t>
            </a:fld>
            <a:endParaRPr lang="lt-LT"/>
          </a:p>
        </p:txBody>
      </p:sp>
    </p:spTree>
    <p:extLst>
      <p:ext uri="{BB962C8B-B14F-4D97-AF65-F5344CB8AC3E}">
        <p14:creationId xmlns:p14="http://schemas.microsoft.com/office/powerpoint/2010/main" val="3012135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redaguokite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redaguokite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Redaguokite šablono teksto stilius</a:t>
            </a:r>
          </a:p>
        </p:txBody>
      </p:sp>
      <p:sp>
        <p:nvSpPr>
          <p:cNvPr id="5" name="Date Placeholder 4"/>
          <p:cNvSpPr>
            <a:spLocks noGrp="1"/>
          </p:cNvSpPr>
          <p:nvPr>
            <p:ph type="dt" sz="half" idx="10"/>
          </p:nvPr>
        </p:nvSpPr>
        <p:spPr/>
        <p:txBody>
          <a:bodyPr/>
          <a:lstStyle/>
          <a:p>
            <a:fld id="{42A54C80-263E-416B-A8E0-580EDEADCBDC}" type="datetimeFigureOut">
              <a:rPr lang="en-US" dirty="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8/20/2019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F31CDCD-5D9B-40B9-B4B2-777F63A90B5F}"/>
              </a:ext>
            </a:extLst>
          </p:cNvPr>
          <p:cNvSpPr>
            <a:spLocks noGrp="1"/>
          </p:cNvSpPr>
          <p:nvPr>
            <p:ph type="ctrTitle"/>
          </p:nvPr>
        </p:nvSpPr>
        <p:spPr>
          <a:xfrm>
            <a:off x="368300" y="2485182"/>
            <a:ext cx="10007600" cy="2213818"/>
          </a:xfrm>
        </p:spPr>
        <p:txBody>
          <a:bodyPr/>
          <a:lstStyle/>
          <a:p>
            <a:pPr algn="ct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r>
              <a:rPr lang="lt-LT" sz="3600" b="1" dirty="0">
                <a:solidFill>
                  <a:schemeClr val="accent2">
                    <a:lumMod val="50000"/>
                  </a:schemeClr>
                </a:solidFill>
                <a:latin typeface="Times New Roman" panose="02020603050405020304" pitchFamily="18" charset="0"/>
                <a:cs typeface="Times New Roman" panose="02020603050405020304" pitchFamily="18" charset="0"/>
              </a:rPr>
              <a:t>VIETOS PLĖTROS STRATEGIJOS PRIEMONĖ „ŪKIO IR VERSLO PLĖTRA“</a:t>
            </a:r>
            <a:br>
              <a:rPr lang="lt-LT" sz="3600" b="1" dirty="0">
                <a:solidFill>
                  <a:schemeClr val="accent2">
                    <a:lumMod val="50000"/>
                  </a:schemeClr>
                </a:solidFill>
                <a:latin typeface="Times New Roman" panose="02020603050405020304" pitchFamily="18" charset="0"/>
                <a:cs typeface="Times New Roman" panose="02020603050405020304" pitchFamily="18" charset="0"/>
              </a:rPr>
            </a:br>
            <a:br>
              <a:rPr lang="lt-LT" sz="3600" b="1" dirty="0">
                <a:solidFill>
                  <a:schemeClr val="accent2">
                    <a:lumMod val="50000"/>
                  </a:schemeClr>
                </a:solidFill>
                <a:latin typeface="Times New Roman" panose="02020603050405020304" pitchFamily="18" charset="0"/>
                <a:cs typeface="Times New Roman" panose="02020603050405020304" pitchFamily="18" charset="0"/>
              </a:rPr>
            </a:br>
            <a:r>
              <a:rPr lang="lt-LT" sz="3600" b="1" dirty="0">
                <a:solidFill>
                  <a:schemeClr val="accent2">
                    <a:lumMod val="50000"/>
                  </a:schemeClr>
                </a:solidFill>
                <a:latin typeface="Times New Roman" panose="02020603050405020304" pitchFamily="18" charset="0"/>
                <a:cs typeface="Times New Roman" panose="02020603050405020304" pitchFamily="18" charset="0"/>
              </a:rPr>
              <a:t>KVIETIMAS NR. 8</a:t>
            </a:r>
          </a:p>
        </p:txBody>
      </p:sp>
      <p:sp>
        <p:nvSpPr>
          <p:cNvPr id="3" name="Antrinis pavadinimas 2">
            <a:extLst>
              <a:ext uri="{FF2B5EF4-FFF2-40B4-BE49-F238E27FC236}">
                <a16:creationId xmlns:a16="http://schemas.microsoft.com/office/drawing/2014/main" id="{1A0A90DB-9B63-412A-A476-2AFD0B4562D6}"/>
              </a:ext>
            </a:extLst>
          </p:cNvPr>
          <p:cNvSpPr>
            <a:spLocks noGrp="1"/>
          </p:cNvSpPr>
          <p:nvPr>
            <p:ph type="subTitle" idx="1"/>
          </p:nvPr>
        </p:nvSpPr>
        <p:spPr>
          <a:xfrm>
            <a:off x="4161367" y="5524500"/>
            <a:ext cx="7766936" cy="1096432"/>
          </a:xfrm>
        </p:spPr>
        <p:txBody>
          <a:bodyPr>
            <a:normAutofit fontScale="85000" lnSpcReduction="20000"/>
          </a:bodyPr>
          <a:lstStyle/>
          <a:p>
            <a:pPr>
              <a:lnSpc>
                <a:spcPct val="134000"/>
              </a:lnSpc>
              <a:spcBef>
                <a:spcPts val="0"/>
              </a:spcBef>
            </a:pPr>
            <a:r>
              <a:rPr lang="lt-LT" sz="1600" dirty="0">
                <a:solidFill>
                  <a:schemeClr val="tx1"/>
                </a:solidFill>
                <a:latin typeface="Times New Roman" panose="02020603050405020304" pitchFamily="18" charset="0"/>
                <a:cs typeface="Times New Roman" panose="02020603050405020304" pitchFamily="18" charset="0"/>
              </a:rPr>
              <a:t>VPS administravimo vadovė</a:t>
            </a:r>
          </a:p>
          <a:p>
            <a:pPr>
              <a:lnSpc>
                <a:spcPct val="134000"/>
              </a:lnSpc>
              <a:spcBef>
                <a:spcPts val="0"/>
              </a:spcBef>
            </a:pPr>
            <a:r>
              <a:rPr lang="lt-LT" sz="1600" dirty="0">
                <a:solidFill>
                  <a:schemeClr val="tx1"/>
                </a:solidFill>
                <a:latin typeface="Times New Roman" panose="02020603050405020304" pitchFamily="18" charset="0"/>
                <a:cs typeface="Times New Roman" panose="02020603050405020304" pitchFamily="18" charset="0"/>
              </a:rPr>
              <a:t>Violeta Guobytė</a:t>
            </a:r>
          </a:p>
          <a:p>
            <a:pPr>
              <a:lnSpc>
                <a:spcPct val="134000"/>
              </a:lnSpc>
              <a:spcBef>
                <a:spcPts val="0"/>
              </a:spcBef>
            </a:pPr>
            <a:endParaRPr lang="lt-LT" sz="1600" dirty="0">
              <a:solidFill>
                <a:schemeClr val="tx1"/>
              </a:solidFill>
              <a:latin typeface="Times New Roman" panose="02020603050405020304" pitchFamily="18" charset="0"/>
              <a:cs typeface="Times New Roman" panose="02020603050405020304" pitchFamily="18" charset="0"/>
            </a:endParaRPr>
          </a:p>
          <a:p>
            <a:pPr>
              <a:lnSpc>
                <a:spcPct val="134000"/>
              </a:lnSpc>
              <a:spcBef>
                <a:spcPts val="0"/>
              </a:spcBef>
            </a:pPr>
            <a:r>
              <a:rPr lang="lt-LT" sz="1600" dirty="0">
                <a:solidFill>
                  <a:schemeClr val="tx1"/>
                </a:solidFill>
                <a:latin typeface="Times New Roman" panose="02020603050405020304" pitchFamily="18" charset="0"/>
                <a:cs typeface="Times New Roman" panose="02020603050405020304" pitchFamily="18" charset="0"/>
              </a:rPr>
              <a:t>2019 m. balandžio 5 d.</a:t>
            </a:r>
            <a:endParaRPr lang="lt-LT" sz="1600" dirty="0">
              <a:solidFill>
                <a:schemeClr val="tx1"/>
              </a:solidFill>
            </a:endParaRPr>
          </a:p>
          <a:p>
            <a:endParaRPr lang="lt-LT" dirty="0"/>
          </a:p>
        </p:txBody>
      </p:sp>
      <p:pic>
        <p:nvPicPr>
          <p:cNvPr id="4" name="Picture 2">
            <a:extLst>
              <a:ext uri="{FF2B5EF4-FFF2-40B4-BE49-F238E27FC236}">
                <a16:creationId xmlns:a16="http://schemas.microsoft.com/office/drawing/2014/main" id="{A3092FF4-6219-472C-A7D1-E245FEB81A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6575" y="311944"/>
            <a:ext cx="29940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251ABD93-F832-4757-82CB-D2EDB24D772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41738" y="237068"/>
            <a:ext cx="1139825"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CC7A8520-403F-4773-BB03-8FE88600B75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92701" y="330200"/>
            <a:ext cx="12128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8D475B6C-FE1E-40FF-88F1-56E7FBA66F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9" y="333409"/>
            <a:ext cx="3017885" cy="9699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1444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1">
            <a:extLst>
              <a:ext uri="{FF2B5EF4-FFF2-40B4-BE49-F238E27FC236}">
                <a16:creationId xmlns:a16="http://schemas.microsoft.com/office/drawing/2014/main" id="{DED9C9CC-A321-40D1-9D79-72266AD1ACB0}"/>
              </a:ext>
            </a:extLst>
          </p:cNvPr>
          <p:cNvSpPr>
            <a:spLocks noGrp="1"/>
          </p:cNvSpPr>
          <p:nvPr>
            <p:ph type="title"/>
          </p:nvPr>
        </p:nvSpPr>
        <p:spPr>
          <a:xfrm>
            <a:off x="1542689" y="364322"/>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NETINKAMOS FINANSUOTI IŠLAIDOS (III) </a:t>
            </a:r>
            <a:endParaRPr lang="lt-LT" sz="2000" b="1" dirty="0">
              <a:solidFill>
                <a:schemeClr val="accent2">
                  <a:lumMod val="50000"/>
                </a:schemeClr>
              </a:solidFill>
            </a:endParaRPr>
          </a:p>
        </p:txBody>
      </p:sp>
      <p:sp>
        <p:nvSpPr>
          <p:cNvPr id="5" name="Turinio vietos rezervavimo ženklas 2">
            <a:extLst>
              <a:ext uri="{FF2B5EF4-FFF2-40B4-BE49-F238E27FC236}">
                <a16:creationId xmlns:a16="http://schemas.microsoft.com/office/drawing/2014/main" id="{7BEBC160-6B9D-4697-892F-601AA9FE1118}"/>
              </a:ext>
            </a:extLst>
          </p:cNvPr>
          <p:cNvSpPr>
            <a:spLocks noGrp="1"/>
          </p:cNvSpPr>
          <p:nvPr>
            <p:ph idx="1"/>
          </p:nvPr>
        </p:nvSpPr>
        <p:spPr>
          <a:xfrm>
            <a:off x="694919" y="1146978"/>
            <a:ext cx="10638366" cy="5346700"/>
          </a:xfrm>
        </p:spPr>
        <p:txBody>
          <a:bodyPr>
            <a:normAutofit/>
          </a:bodyPr>
          <a:lstStyle/>
          <a:p>
            <a:pPr algn="just">
              <a:spcBef>
                <a:spcPts val="0"/>
              </a:spcBef>
            </a:pPr>
            <a:r>
              <a:rPr lang="lt-LT" sz="1900" dirty="0">
                <a:latin typeface="Times New Roman" panose="02020603050405020304" pitchFamily="18" charset="0"/>
                <a:cs typeface="Times New Roman" panose="02020603050405020304" pitchFamily="18" charset="0"/>
              </a:rPr>
              <a:t>išlaidos, nebūtinos vietos projektui sėkmingai įgyvendinti ir neatitinkančios patikimo finansų valdymo principo, pavyzdžiui, prabangaus dizaino (apdailos) gaminių ar gaminių su projekto vykdytojui nereikalingomis funkcijomis (už kurias sumokama papildomai) įsigijimo išlaidos, prabangos prekių ar medžiagų įsigijimo išlaidos (išskyrus tinkamai pagrįstus atvejus, pavyzdžiui, kai nėra kitos galimybės); </a:t>
            </a:r>
          </a:p>
          <a:p>
            <a:pPr algn="just">
              <a:spcBef>
                <a:spcPts val="0"/>
              </a:spcBef>
            </a:pPr>
            <a:r>
              <a:rPr lang="lt-LT" sz="1900" dirty="0">
                <a:latin typeface="Times New Roman" panose="02020603050405020304" pitchFamily="18" charset="0"/>
                <a:cs typeface="Times New Roman" panose="02020603050405020304" pitchFamily="18" charset="0"/>
              </a:rPr>
              <a:t>paprastojo (einamojo) remonto išlaidos;</a:t>
            </a:r>
          </a:p>
          <a:p>
            <a:pPr algn="just">
              <a:spcBef>
                <a:spcPts val="0"/>
              </a:spcBef>
            </a:pPr>
            <a:r>
              <a:rPr lang="lt-LT" sz="2000" dirty="0">
                <a:latin typeface="Times New Roman" panose="02020603050405020304" pitchFamily="18" charset="0"/>
                <a:cs typeface="Times New Roman" panose="02020603050405020304" pitchFamily="18" charset="0"/>
              </a:rPr>
              <a:t>išlaidos reklamai, skirtai ne projektui viešinti;</a:t>
            </a:r>
            <a:endParaRPr lang="lt-LT" sz="1900" dirty="0">
              <a:latin typeface="Times New Roman" panose="02020603050405020304" pitchFamily="18" charset="0"/>
              <a:cs typeface="Times New Roman" panose="02020603050405020304" pitchFamily="18" charset="0"/>
            </a:endParaRPr>
          </a:p>
          <a:p>
            <a:pPr algn="just">
              <a:spcBef>
                <a:spcPts val="0"/>
              </a:spcBef>
            </a:pPr>
            <a:r>
              <a:rPr lang="lt-LT" sz="1900" dirty="0">
                <a:latin typeface="Times New Roman" panose="02020603050405020304" pitchFamily="18" charset="0"/>
                <a:cs typeface="Times New Roman" panose="02020603050405020304" pitchFamily="18" charset="0"/>
              </a:rPr>
              <a:t>išlaidos, padengtos naudojant finansų inžinerijos priemones, finansuotas iš ES struktūrinių fondų lėšų, finansuojamos iš kitų nacionalinių programų, ES struktūrinių fondų, bet kurio kito ES ir (arba) tarptautinio fondo lėšų;</a:t>
            </a:r>
          </a:p>
          <a:p>
            <a:pPr algn="just">
              <a:spcBef>
                <a:spcPts val="0"/>
              </a:spcBef>
            </a:pPr>
            <a:r>
              <a:rPr lang="lt-LT" sz="1900" dirty="0">
                <a:latin typeface="Times New Roman" panose="02020603050405020304" pitchFamily="18" charset="0"/>
                <a:cs typeface="Times New Roman" panose="02020603050405020304" pitchFamily="18" charset="0"/>
              </a:rPr>
              <a:t>PVM yra netinkamas finansuoti iš paramos lėšų;</a:t>
            </a:r>
          </a:p>
          <a:p>
            <a:pPr algn="just">
              <a:spcBef>
                <a:spcPts val="0"/>
              </a:spcBef>
            </a:pPr>
            <a:r>
              <a:rPr lang="lt-LT" sz="1900" dirty="0">
                <a:latin typeface="Times New Roman" panose="02020603050405020304" pitchFamily="18" charset="0"/>
                <a:cs typeface="Times New Roman" panose="02020603050405020304" pitchFamily="18" charset="0"/>
              </a:rPr>
              <a:t>išlaidos, nebūtinos vietos projektui sėkmingai įgyvendinti ir neatitinkančios patikimo finansų valdymo principo, pavyzdžiui, vietos projekto poreikius viršijančių techninių parametrų gaminių, prabangaus dizaino (apdailos) gaminių ar gaminių su projekto vykdytojui nereikalingomis funkcijomis (už kurias sumokama papildomai) įsigijimo išlaidos, prabangos prekių ar medžiagų įsigijimo išlaidos (išskyrus tinkamai pagrįstus atvejus, pavyzdžiui, kai nėra kitos galimybės);</a:t>
            </a:r>
          </a:p>
          <a:p>
            <a:pPr algn="just">
              <a:spcBef>
                <a:spcPts val="0"/>
              </a:spcBef>
            </a:pPr>
            <a:r>
              <a:rPr lang="lt-LT" sz="1900" dirty="0">
                <a:latin typeface="Times New Roman" panose="02020603050405020304" pitchFamily="18" charset="0"/>
                <a:cs typeface="Times New Roman" panose="02020603050405020304" pitchFamily="18" charset="0"/>
              </a:rPr>
              <a:t>išlaidos reklamai, skirtai ne projektui viešinti;</a:t>
            </a:r>
          </a:p>
          <a:p>
            <a:pPr algn="just">
              <a:spcBef>
                <a:spcPts val="0"/>
              </a:spcBef>
            </a:pPr>
            <a:r>
              <a:rPr lang="lt-LT" sz="1900" dirty="0">
                <a:latin typeface="Times New Roman" panose="02020603050405020304" pitchFamily="18" charset="0"/>
                <a:cs typeface="Times New Roman" panose="02020603050405020304" pitchFamily="18" charset="0"/>
              </a:rPr>
              <a:t>investicijos į turtą, kurio valdymo (naudojimo) teisė pareiškėjui apribota (turtas areštuotas).</a:t>
            </a:r>
          </a:p>
          <a:p>
            <a:pPr marL="0" indent="0">
              <a:buNone/>
            </a:pPr>
            <a:endParaRPr lang="lt-LT" dirty="0"/>
          </a:p>
        </p:txBody>
      </p:sp>
    </p:spTree>
    <p:extLst>
      <p:ext uri="{BB962C8B-B14F-4D97-AF65-F5344CB8AC3E}">
        <p14:creationId xmlns:p14="http://schemas.microsoft.com/office/powerpoint/2010/main" val="240235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99515927-E4AE-4771-8C77-DB7FEB0969BF}"/>
              </a:ext>
            </a:extLst>
          </p:cNvPr>
          <p:cNvSpPr>
            <a:spLocks noGrp="1"/>
          </p:cNvSpPr>
          <p:nvPr>
            <p:ph idx="1"/>
          </p:nvPr>
        </p:nvSpPr>
        <p:spPr>
          <a:xfrm>
            <a:off x="677334" y="1661746"/>
            <a:ext cx="10231966" cy="4735215"/>
          </a:xfrm>
        </p:spPr>
        <p:txBody>
          <a:bodyPr>
            <a:normAutofit/>
          </a:bodyPr>
          <a:lstStyle/>
          <a:p>
            <a:pPr algn="just">
              <a:spcBef>
                <a:spcPts val="0"/>
              </a:spcBef>
            </a:pPr>
            <a:r>
              <a:rPr lang="lt-LT" sz="1900" dirty="0">
                <a:latin typeface="Times New Roman" panose="02020603050405020304" pitchFamily="18" charset="0"/>
                <a:cs typeface="Times New Roman" panose="02020603050405020304" pitchFamily="18" charset="0"/>
              </a:rPr>
              <a:t>Paramos gavėjai gali būti: fiziniai ir juridiniai asmenys, </a:t>
            </a:r>
            <a:r>
              <a:rPr lang="lt-LT" sz="1900" dirty="0" err="1">
                <a:latin typeface="Times New Roman" panose="02020603050405020304" pitchFamily="18" charset="0"/>
                <a:cs typeface="Times New Roman" panose="02020603050405020304" pitchFamily="18" charset="0"/>
              </a:rPr>
              <a:t>t.y</a:t>
            </a:r>
            <a:r>
              <a:rPr lang="lt-LT" sz="1900" dirty="0">
                <a:latin typeface="Times New Roman" panose="02020603050405020304" pitchFamily="18" charset="0"/>
                <a:cs typeface="Times New Roman" panose="02020603050405020304" pitchFamily="18" charset="0"/>
              </a:rPr>
              <a:t>. ūkininkas ar kitas fizinis asmuo, labai maža įmonė, maža įmonė ir vidutinė įmonė.</a:t>
            </a:r>
          </a:p>
          <a:p>
            <a:pPr algn="just">
              <a:spcBef>
                <a:spcPts val="0"/>
              </a:spcBef>
            </a:pPr>
            <a:r>
              <a:rPr lang="lt-LT" sz="1900" dirty="0">
                <a:latin typeface="Times New Roman" panose="02020603050405020304" pitchFamily="18" charset="0"/>
                <a:cs typeface="Times New Roman" panose="02020603050405020304" pitchFamily="18" charset="0"/>
              </a:rPr>
              <a:t>Būti ne jaunesniu negu 18 metų (taikoma, kai paramos gavėjas – fizinis asmuo).</a:t>
            </a:r>
          </a:p>
          <a:p>
            <a:pPr algn="just">
              <a:spcBef>
                <a:spcPts val="0"/>
              </a:spcBef>
            </a:pPr>
            <a:r>
              <a:rPr lang="lt-LT" sz="1900" dirty="0">
                <a:latin typeface="Times New Roman" panose="02020603050405020304" pitchFamily="18" charset="0"/>
                <a:cs typeface="Times New Roman" panose="02020603050405020304" pitchFamily="18" charset="0"/>
              </a:rPr>
              <a:t>Registruotu Švenčionių VVG teritorijoje (taikoma juridiniams asmenims).</a:t>
            </a:r>
          </a:p>
          <a:p>
            <a:pPr algn="just">
              <a:spcBef>
                <a:spcPts val="0"/>
              </a:spcBef>
            </a:pPr>
            <a:r>
              <a:rPr lang="lt-LT" sz="1900" dirty="0">
                <a:latin typeface="Times New Roman" panose="02020603050405020304" pitchFamily="18" charset="0"/>
                <a:cs typeface="Times New Roman" panose="02020603050405020304" pitchFamily="18" charset="0"/>
              </a:rPr>
              <a:t>Deklaravusiu nuolatinę gyvenamąją vietą Švenčionių VVG teritorijoje (taikoma fiziniams asmenims, išskyrus ūkininkus).</a:t>
            </a:r>
          </a:p>
          <a:p>
            <a:pPr algn="just">
              <a:spcBef>
                <a:spcPts val="0"/>
              </a:spcBef>
            </a:pPr>
            <a:r>
              <a:rPr lang="lt-LT" sz="1900" dirty="0">
                <a:latin typeface="Times New Roman" panose="02020603050405020304" pitchFamily="18" charset="0"/>
                <a:cs typeface="Times New Roman" panose="02020603050405020304" pitchFamily="18" charset="0"/>
              </a:rPr>
              <a:t>Deklaravusiu nuolatinę gyvenamąją vietą ir (arba) įregistravusiu žemės ūkio valdą ir ūkį Švenčionių VVG teritorijoje (taikoma ūkininkams).</a:t>
            </a:r>
          </a:p>
          <a:p>
            <a:pPr algn="just">
              <a:spcBef>
                <a:spcPts val="0"/>
              </a:spcBef>
            </a:pPr>
            <a:r>
              <a:rPr lang="lt-LT" sz="1900" dirty="0">
                <a:latin typeface="Times New Roman" panose="02020603050405020304" pitchFamily="18" charset="0"/>
                <a:cs typeface="Times New Roman" panose="02020603050405020304" pitchFamily="18" charset="0"/>
              </a:rPr>
              <a:t>Nekilnojamasis turtas, į kurį investuojama ir (arba) kuriame numatyta įgyvendinti projektą, pareiškėjo valdomas teisėtais pagrindais.</a:t>
            </a:r>
          </a:p>
          <a:p>
            <a:pPr algn="just">
              <a:spcBef>
                <a:spcPts val="0"/>
              </a:spcBef>
            </a:pPr>
            <a:r>
              <a:rPr lang="lt-LT" sz="1900" dirty="0">
                <a:latin typeface="Times New Roman" panose="02020603050405020304" pitchFamily="18" charset="0"/>
                <a:cs typeface="Times New Roman" panose="02020603050405020304" pitchFamily="18" charset="0"/>
              </a:rPr>
              <a:t>Neturėti nė vieno nepabaigto įgyvendinti vietos projekto (netaikoma KPP veiklai „Asbestinių stogų dangos keitimas“). Vietos projekto įgyvendinimo pabaiga laikoma vietos projekto vykdytojo galutinio mokėjimo prašymo ir galutinės vietos projekto įgyvendinimo ataskaitos pateikimo Švenčionių VVG diena.  </a:t>
            </a:r>
          </a:p>
          <a:p>
            <a:pPr marL="0" indent="0">
              <a:buNone/>
            </a:pPr>
            <a:endParaRPr lang="lt-LT" dirty="0"/>
          </a:p>
        </p:txBody>
      </p:sp>
      <p:sp>
        <p:nvSpPr>
          <p:cNvPr id="4" name="Pavadinimas 1">
            <a:extLst>
              <a:ext uri="{FF2B5EF4-FFF2-40B4-BE49-F238E27FC236}">
                <a16:creationId xmlns:a16="http://schemas.microsoft.com/office/drawing/2014/main" id="{ECE485E2-6BB7-4D72-BD51-7B05930E943D}"/>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BENDROSIOS TINKAMUMO SĄLYGOS PAREIŠKĖJUI (I)</a:t>
            </a:r>
            <a:endParaRPr lang="lt-LT" sz="2000" b="1" dirty="0">
              <a:solidFill>
                <a:schemeClr val="accent2">
                  <a:lumMod val="50000"/>
                </a:schemeClr>
              </a:solidFill>
            </a:endParaRPr>
          </a:p>
        </p:txBody>
      </p:sp>
    </p:spTree>
    <p:extLst>
      <p:ext uri="{BB962C8B-B14F-4D97-AF65-F5344CB8AC3E}">
        <p14:creationId xmlns:p14="http://schemas.microsoft.com/office/powerpoint/2010/main" val="1055394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2A5D277-59F7-43BE-B63D-BD48A9E1CAA1}"/>
              </a:ext>
            </a:extLst>
          </p:cNvPr>
          <p:cNvSpPr>
            <a:spLocks noGrp="1"/>
          </p:cNvSpPr>
          <p:nvPr>
            <p:ph idx="1"/>
          </p:nvPr>
        </p:nvSpPr>
        <p:spPr>
          <a:xfrm>
            <a:off x="659749" y="1828800"/>
            <a:ext cx="10270066" cy="4700047"/>
          </a:xfrm>
        </p:spPr>
        <p:txBody>
          <a:bodyPr/>
          <a:lstStyle/>
          <a:p>
            <a:pPr algn="just">
              <a:spcBef>
                <a:spcPts val="0"/>
              </a:spcBef>
            </a:pPr>
            <a:r>
              <a:rPr lang="lt-LT" sz="1900" dirty="0">
                <a:latin typeface="Times New Roman" panose="02020603050405020304" pitchFamily="18" charset="0"/>
                <a:cs typeface="Times New Roman" panose="02020603050405020304" pitchFamily="18" charset="0"/>
              </a:rPr>
              <a:t>Būti neskolingu Valstybinei mokesčių inspekcijai prie Lietuvos Respublikos finansų ministerijos ir Valstybiniam socialinio draudimo fondui prie Lietuvos Respublikos socialinės apsaugos ir darbo ministerijos.</a:t>
            </a:r>
          </a:p>
          <a:p>
            <a:pPr algn="just">
              <a:spcBef>
                <a:spcPts val="0"/>
              </a:spcBef>
            </a:pPr>
            <a:r>
              <a:rPr lang="lt-LT" sz="1900" dirty="0">
                <a:latin typeface="Times New Roman" panose="02020603050405020304" pitchFamily="18" charset="0"/>
                <a:cs typeface="Times New Roman" panose="02020603050405020304" pitchFamily="18" charset="0"/>
              </a:rPr>
              <a:t>Tvarkyti buhalterinę apskaitą Lietuvos Respublikos teisės aktų nustatyta tvarka.</a:t>
            </a:r>
          </a:p>
          <a:p>
            <a:pPr algn="just">
              <a:spcBef>
                <a:spcPts val="0"/>
              </a:spcBef>
            </a:pPr>
            <a:r>
              <a:rPr lang="lt-LT" sz="1900" dirty="0">
                <a:latin typeface="Times New Roman" panose="02020603050405020304" pitchFamily="18" charset="0"/>
                <a:cs typeface="Times New Roman" panose="02020603050405020304" pitchFamily="18" charset="0"/>
              </a:rPr>
              <a:t>Neturėti finansinių sunkumų, </a:t>
            </a:r>
            <a:r>
              <a:rPr lang="lt-LT" sz="1900" dirty="0" err="1">
                <a:latin typeface="Times New Roman" panose="02020603050405020304" pitchFamily="18" charset="0"/>
                <a:cs typeface="Times New Roman" panose="02020603050405020304" pitchFamily="18" charset="0"/>
              </a:rPr>
              <a:t>t.y</a:t>
            </a:r>
            <a:r>
              <a:rPr lang="lt-LT" sz="1900" dirty="0">
                <a:latin typeface="Times New Roman" panose="02020603050405020304" pitchFamily="18" charset="0"/>
                <a:cs typeface="Times New Roman" panose="02020603050405020304" pitchFamily="18" charset="0"/>
              </a:rPr>
              <a:t>. neturėti iškeltos bylos dėl bankroto, nebūti likviduojamu.</a:t>
            </a:r>
          </a:p>
          <a:p>
            <a:pPr algn="just">
              <a:spcBef>
                <a:spcPts val="0"/>
              </a:spcBef>
            </a:pPr>
            <a:r>
              <a:rPr lang="lt-LT" sz="1900" dirty="0">
                <a:latin typeface="Times New Roman" panose="02020603050405020304" pitchFamily="18" charset="0"/>
                <a:cs typeface="Times New Roman" panose="02020603050405020304" pitchFamily="18" charset="0"/>
              </a:rPr>
              <a:t>Veikti sąžiningai, </a:t>
            </a:r>
            <a:r>
              <a:rPr lang="lt-LT" sz="1900" dirty="0" err="1">
                <a:latin typeface="Times New Roman" panose="02020603050405020304" pitchFamily="18" charset="0"/>
                <a:cs typeface="Times New Roman" panose="02020603050405020304" pitchFamily="18" charset="0"/>
              </a:rPr>
              <a:t>t.y</a:t>
            </a:r>
            <a:r>
              <a:rPr lang="lt-LT" sz="1900" dirty="0">
                <a:latin typeface="Times New Roman" panose="02020603050405020304" pitchFamily="18" charset="0"/>
                <a:cs typeface="Times New Roman" panose="02020603050405020304" pitchFamily="18" charset="0"/>
              </a:rPr>
              <a:t>. savo veiksmais ar neveikimu nebūti sukūrusiu neteisėtų sąlygų gauti paramą.</a:t>
            </a:r>
          </a:p>
          <a:p>
            <a:pPr algn="just">
              <a:spcBef>
                <a:spcPts val="0"/>
              </a:spcBef>
            </a:pPr>
            <a:r>
              <a:rPr lang="lt-LT" sz="1900" dirty="0">
                <a:latin typeface="Times New Roman" panose="02020603050405020304" pitchFamily="18" charset="0"/>
                <a:cs typeface="Times New Roman" panose="02020603050405020304" pitchFamily="18" charset="0"/>
              </a:rPr>
              <a:t>Per paskutinius vienerius metus nebūti padariusiam pažeidimo, susijusio su EŽŪFKP ir EJRŽF paramos, skirtos 2007-2013 metų ir 2014-2020 metų finansavimo laikotarpiams, panaudojimu ar siekimu panaudoti, apie kurį teisės aktų nustatyta tvarka buvo pranešta Europos Komisijai.</a:t>
            </a:r>
          </a:p>
          <a:p>
            <a:pPr algn="just">
              <a:spcBef>
                <a:spcPts val="0"/>
              </a:spcBef>
            </a:pPr>
            <a:r>
              <a:rPr lang="lt-LT" sz="1900" dirty="0">
                <a:latin typeface="Times New Roman" panose="02020603050405020304" pitchFamily="18" charset="0"/>
                <a:cs typeface="Times New Roman" panose="02020603050405020304" pitchFamily="18" charset="0"/>
              </a:rPr>
              <a:t>Pateikti rašytinį prašymą nusišalinti nuo vietos projektų atrankos. Taikoma, kai vietos projektą teikia Švenčionių VVG valdybos narys, darbuotojas arba šiems asmenims artimi asmenys ir dėl to kyla interesų konfliktas ir (arba) atsiranda asmeninis suinteresuotumas. </a:t>
            </a:r>
          </a:p>
          <a:p>
            <a:pPr algn="just"/>
            <a:endParaRPr lang="lt-LT" sz="2000" dirty="0">
              <a:latin typeface="Times New Roman" panose="02020603050405020304" pitchFamily="18" charset="0"/>
              <a:cs typeface="Times New Roman" panose="02020603050405020304" pitchFamily="18" charset="0"/>
            </a:endParaRPr>
          </a:p>
          <a:p>
            <a:endParaRPr lang="lt-LT" dirty="0"/>
          </a:p>
        </p:txBody>
      </p:sp>
      <p:sp>
        <p:nvSpPr>
          <p:cNvPr id="4" name="Pavadinimas 1">
            <a:extLst>
              <a:ext uri="{FF2B5EF4-FFF2-40B4-BE49-F238E27FC236}">
                <a16:creationId xmlns:a16="http://schemas.microsoft.com/office/drawing/2014/main" id="{184F9DC7-25E5-4AA1-9D9B-FE841938F8F5}"/>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BENDROSIOS TINKAMUMO SĄLYGOS PAREIŠKĖJUI (II)</a:t>
            </a:r>
            <a:endParaRPr lang="lt-LT" sz="2000" b="1" dirty="0">
              <a:solidFill>
                <a:schemeClr val="accent2">
                  <a:lumMod val="50000"/>
                </a:schemeClr>
              </a:solidFill>
            </a:endParaRPr>
          </a:p>
        </p:txBody>
      </p:sp>
    </p:spTree>
    <p:extLst>
      <p:ext uri="{BB962C8B-B14F-4D97-AF65-F5344CB8AC3E}">
        <p14:creationId xmlns:p14="http://schemas.microsoft.com/office/powerpoint/2010/main" val="2502855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0DC90A59-41EC-431E-BC69-F61801F76466}"/>
              </a:ext>
            </a:extLst>
          </p:cNvPr>
          <p:cNvSpPr>
            <a:spLocks noGrp="1"/>
          </p:cNvSpPr>
          <p:nvPr>
            <p:ph idx="1"/>
          </p:nvPr>
        </p:nvSpPr>
        <p:spPr>
          <a:xfrm>
            <a:off x="677334" y="1473200"/>
            <a:ext cx="10257366" cy="4568163"/>
          </a:xfrm>
        </p:spPr>
        <p:txBody>
          <a:bodyPr>
            <a:normAutofit/>
          </a:bodyPr>
          <a:lstStyle/>
          <a:p>
            <a:pPr marL="0" indent="0" algn="just">
              <a:buNone/>
            </a:pPr>
            <a:r>
              <a:rPr lang="lt-LT" sz="2000" dirty="0">
                <a:latin typeface="Times New Roman" panose="02020603050405020304" pitchFamily="18" charset="0"/>
                <a:cs typeface="Times New Roman" panose="02020603050405020304" pitchFamily="18" charset="0"/>
              </a:rPr>
              <a:t>Pagal veiklos sritį </a:t>
            </a:r>
            <a:r>
              <a:rPr lang="lt-LT" sz="2000" b="1" dirty="0">
                <a:solidFill>
                  <a:schemeClr val="tx1"/>
                </a:solidFill>
                <a:latin typeface="Times New Roman" panose="02020603050405020304" pitchFamily="18" charset="0"/>
                <a:cs typeface="Times New Roman" panose="02020603050405020304" pitchFamily="18" charset="0"/>
              </a:rPr>
              <a:t>„Parama ne žemės ūkio verslui kaimo vietovėse pradėti“:</a:t>
            </a:r>
          </a:p>
          <a:p>
            <a:pPr algn="just">
              <a:buFont typeface="Wingdings" panose="05000000000000000000" pitchFamily="2" charset="2"/>
              <a:buChar char="v"/>
            </a:pPr>
            <a:r>
              <a:rPr lang="lt-LT" sz="2000" dirty="0">
                <a:latin typeface="Times New Roman" panose="02020603050405020304" pitchFamily="18" charset="0"/>
                <a:cs typeface="Times New Roman" panose="02020603050405020304" pitchFamily="18" charset="0"/>
              </a:rPr>
              <a:t>Paramos gali fizinis asmuo, nevykdęs jokios ne žemės ūkio ekonominės veiklos nuo 2017 m. gegužės 2 d. iki 2019 m. gegužės 2 d. arba per nurodytą laikotarpį vykdęs ją mažiau kaip 30 kalendorinių dienų, neatsižvelgiant į tai, ar buvo gauta pajamų, ar ne;</a:t>
            </a:r>
          </a:p>
          <a:p>
            <a:pPr algn="just">
              <a:buFont typeface="Wingdings" panose="05000000000000000000" pitchFamily="2" charset="2"/>
              <a:buChar char="v"/>
            </a:pPr>
            <a:r>
              <a:rPr lang="lt-LT" sz="2000" dirty="0">
                <a:latin typeface="Times New Roman" panose="02020603050405020304" pitchFamily="18" charset="0"/>
                <a:cs typeface="Times New Roman" panose="02020603050405020304" pitchFamily="18" charset="0"/>
              </a:rPr>
              <a:t>Paramos gali kreiptis naujai įsteigtas (įregistruotas ne anksčiau kaip prieš 6 mėn. iki paraiškos pateikimo dienos) privatus juridinis asmuo, </a:t>
            </a:r>
            <a:r>
              <a:rPr lang="lt-LT" sz="2000" dirty="0" err="1">
                <a:latin typeface="Times New Roman" panose="02020603050405020304" pitchFamily="18" charset="0"/>
                <a:cs typeface="Times New Roman" panose="02020603050405020304" pitchFamily="18" charset="0"/>
              </a:rPr>
              <a:t>t.y</a:t>
            </a:r>
            <a:r>
              <a:rPr lang="lt-LT" sz="2000" dirty="0">
                <a:latin typeface="Times New Roman" panose="02020603050405020304" pitchFamily="18" charset="0"/>
                <a:cs typeface="Times New Roman" panose="02020603050405020304" pitchFamily="18" charset="0"/>
              </a:rPr>
              <a:t>. įregistruotas ne mažiau kaip 6 mėn., bet ne daugiau kaip 12 mėn.</a:t>
            </a:r>
          </a:p>
          <a:p>
            <a:pPr algn="just">
              <a:buFont typeface="Wingdings" panose="05000000000000000000" pitchFamily="2" charset="2"/>
              <a:buChar char="v"/>
            </a:pPr>
            <a:r>
              <a:rPr lang="lt-LT" sz="2000" dirty="0">
                <a:latin typeface="Times New Roman" panose="02020603050405020304" pitchFamily="18" charset="0"/>
                <a:cs typeface="Times New Roman" panose="02020603050405020304" pitchFamily="18" charset="0"/>
              </a:rPr>
              <a:t>Jeigu pareiškėjas iki paraiškos pateikimo dienos vykdė veiklą, kartu su paramos paraiška pareiškėjas pateikia patvirtintus tarpinių finansinių ataskaitų (už einamųjų metų ketvirčius) dokumentus (kai taikoma). Jeigu pareiškėjas, iki paramos paraiškos pateikimo dienos veiklos nevykdė, pateikiamas ūkinės veiklos pradžios balansas, kuriame turi būti nurodytas veiklos pradžioje buvęs turtas, nuosavas kapitalas ir įsipareigojimai.</a:t>
            </a:r>
          </a:p>
          <a:p>
            <a:pPr marL="0" indent="0" algn="just">
              <a:buNone/>
            </a:pPr>
            <a:endParaRPr lang="lt-LT"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dirty="0"/>
          </a:p>
          <a:p>
            <a:pPr algn="just">
              <a:buFont typeface="Wingdings" panose="05000000000000000000" pitchFamily="2" charset="2"/>
              <a:buChar char="v"/>
            </a:pPr>
            <a:endParaRPr lang="lt-LT" sz="20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sz="2000" dirty="0">
              <a:latin typeface="Times New Roman" panose="02020603050405020304" pitchFamily="18" charset="0"/>
              <a:cs typeface="Times New Roman" panose="02020603050405020304" pitchFamily="18" charset="0"/>
            </a:endParaRPr>
          </a:p>
        </p:txBody>
      </p:sp>
      <p:sp>
        <p:nvSpPr>
          <p:cNvPr id="4" name="Pavadinimas 1">
            <a:extLst>
              <a:ext uri="{FF2B5EF4-FFF2-40B4-BE49-F238E27FC236}">
                <a16:creationId xmlns:a16="http://schemas.microsoft.com/office/drawing/2014/main" id="{565C7FAE-ED72-4798-9514-15E9D058F13C}"/>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PAPILDOMOS TINKAMUMO SĄLYGOS PAREIŠKĖJUI (I)</a:t>
            </a:r>
            <a:endParaRPr lang="lt-LT" sz="2000" b="1" dirty="0">
              <a:solidFill>
                <a:schemeClr val="accent2">
                  <a:lumMod val="50000"/>
                </a:schemeClr>
              </a:solidFill>
            </a:endParaRPr>
          </a:p>
        </p:txBody>
      </p:sp>
    </p:spTree>
    <p:extLst>
      <p:ext uri="{BB962C8B-B14F-4D97-AF65-F5344CB8AC3E}">
        <p14:creationId xmlns:p14="http://schemas.microsoft.com/office/powerpoint/2010/main" val="3640542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7B5812C6-967C-42AB-B116-157AA0CA552E}"/>
              </a:ext>
            </a:extLst>
          </p:cNvPr>
          <p:cNvSpPr>
            <a:spLocks noGrp="1"/>
          </p:cNvSpPr>
          <p:nvPr>
            <p:ph idx="1"/>
          </p:nvPr>
        </p:nvSpPr>
        <p:spPr>
          <a:xfrm>
            <a:off x="677333" y="1266092"/>
            <a:ext cx="10902135" cy="5451231"/>
          </a:xfrm>
        </p:spPr>
        <p:txBody>
          <a:bodyPr>
            <a:normAutofit fontScale="47500" lnSpcReduction="20000"/>
          </a:bodyPr>
          <a:lstStyle/>
          <a:p>
            <a:pPr marL="0" indent="0">
              <a:spcBef>
                <a:spcPts val="0"/>
              </a:spcBef>
              <a:buNone/>
            </a:pPr>
            <a:r>
              <a:rPr lang="lt-LT" sz="3600" dirty="0">
                <a:latin typeface="Times New Roman" panose="02020603050405020304" pitchFamily="18" charset="0"/>
                <a:cs typeface="Times New Roman" panose="02020603050405020304" pitchFamily="18" charset="0"/>
              </a:rPr>
              <a:t>Pagal veiklos sritį </a:t>
            </a:r>
            <a:r>
              <a:rPr lang="lt-LT" sz="3600" b="1" dirty="0">
                <a:solidFill>
                  <a:schemeClr val="tx1"/>
                </a:solidFill>
                <a:latin typeface="Times New Roman" panose="02020603050405020304" pitchFamily="18" charset="0"/>
                <a:cs typeface="Times New Roman" panose="02020603050405020304" pitchFamily="18" charset="0"/>
              </a:rPr>
              <a:t>„Parama ne žemės ūkio verslui kaimo vietovėse plėtoti“:</a:t>
            </a:r>
          </a:p>
          <a:p>
            <a:pPr marL="0" indent="0" algn="just">
              <a:spcBef>
                <a:spcPts val="0"/>
              </a:spcBef>
              <a:buNone/>
            </a:pPr>
            <a:r>
              <a:rPr lang="lt-LT" sz="3600" dirty="0">
                <a:latin typeface="Times New Roman" panose="02020603050405020304" pitchFamily="18" charset="0"/>
                <a:cs typeface="Times New Roman" panose="02020603050405020304" pitchFamily="18" charset="0"/>
              </a:rPr>
              <a:t>Pareiškėjas vykdo ūkinę komercinę veiklą ir gauna iš šios veiklos pajamas:</a:t>
            </a:r>
          </a:p>
          <a:p>
            <a:pPr algn="just">
              <a:spcBef>
                <a:spcPts val="0"/>
              </a:spcBef>
            </a:pPr>
            <a:r>
              <a:rPr lang="lt-LT" sz="3600" dirty="0">
                <a:latin typeface="Times New Roman" panose="02020603050405020304" pitchFamily="18" charset="0"/>
                <a:cs typeface="Times New Roman" panose="02020603050405020304" pitchFamily="18" charset="0"/>
              </a:rPr>
              <a:t>1. pareiškėjo – fizinio asmens – ataskaitiniais metais gautos pajamos iš ūkinės komercinės veiklos (gautos tiesioginės išmokos neįskaičiuojamos į pareiškėjo veiklos pajamas) sudaro ne mažiau nei 12 minimalios mėnesinės algos dydžių. Pajamos turi būti deklaruotos Valstybinei mokesčių inspekcijai;</a:t>
            </a:r>
          </a:p>
          <a:p>
            <a:pPr algn="just">
              <a:spcBef>
                <a:spcPts val="0"/>
              </a:spcBef>
            </a:pPr>
            <a:r>
              <a:rPr lang="lt-LT" sz="3600" dirty="0">
                <a:latin typeface="Times New Roman" panose="02020603050405020304" pitchFamily="18" charset="0"/>
                <a:cs typeface="Times New Roman" panose="02020603050405020304" pitchFamily="18" charset="0"/>
              </a:rPr>
              <a:t>2. pareiškėjo – juridinio asmens pardavimo pajamos (išskyrus atvejus, nurodytus 3. punkte) ataskaitiniais metais yra ne mažesnės kaip 12 vidutinių darbo užmokesčių dydžių (apskaičiuojama pagal ataskaitinių metų privačiojo sektoriaus su individualiosiomis įmonėmis vidutinio darbo užmokesčio dydį, bruto) (vadovaujamasi Lietuvos statistikos departamento Oficialiosios statistikos portale www.osp.stat.gov.lt pateiktais duomenimis). Pareiškėjo – juridinio asmens, kurį paramos paraiškos pateikimo metais įsteigė fizinis asmuo, iki tol veikęs pagal verslo liudijimą ar individualios veiklos pažymą, – ataskaitiniais metais gautos pajamos iš ūkinės komercinės veiklos (vertinamos pagrindinio akcininko, vykdžiusio veiklą pagal verslo liudijimą ar individualios veiklos pažymą, gautos pajamos iš ūkinės komercinės veiklos (gautos tiesioginės išmokos neįskaičiuojamos į pareiškėjo veiklos pajamas), jos turi būti deklaruotos Valstybinei mokesčių inspekcijai) sudaro ne mažiau nei 12 minimalios mėnesinės algos dydžių (apskaičiuojama pagal ataskaitinių metų minimalios mėnesinės algos dydį, patvirtintą Lietuvos Respublikos Vyriausybės nutarimu);</a:t>
            </a:r>
          </a:p>
          <a:p>
            <a:pPr algn="just">
              <a:spcBef>
                <a:spcPts val="0"/>
              </a:spcBef>
            </a:pPr>
            <a:r>
              <a:rPr lang="lt-LT" sz="3600" dirty="0">
                <a:latin typeface="Times New Roman" panose="02020603050405020304" pitchFamily="18" charset="0"/>
                <a:cs typeface="Times New Roman" panose="02020603050405020304" pitchFamily="18" charset="0"/>
              </a:rPr>
              <a:t>3. jeigu projekte numatyta apgyvendinimo veiklos (EVRK 55.1, 55.2 ir (arba) 55.9 grupės) plėtra, ataskaitiniais metais pareiškėjo pajamos iš apgyvendinimo veiklos turi būti ne mažesnės nei 12 minimalių mėnesinių algų suma. Jeigu pareiškėjas užsiima stovyklaviečių veikla (EVRK 55.3 grupė ), ataskaitiniais metais pajamos iš stovyklaviečių veiklos turi sudaryti ne mažiau nei 6 minimalios mėnesinės algos dydžius. Pareiškėjo gautos pajamos apskaičiuojamos pagal ataskaitinių metų minimalios mėnesinės algos dydį, patvirtintą Lietuvos Respublikos Vyriausybės nutarimu. Pareiškėjo – fizinio asmens – pajamos turi būti deklaruotos Valstybinei mokesčių inspekcijai. Pareiškėjo – juridinio asmens, kurį paramos paraiškos pateikimo metais įsteigė fizinis asmuo, iki tol veikęs pagal verslo liudijimą ar individualios veiklos pažymą, – atveju, vertinamos pagrindinio akcininko, vykdžiusio veiklą pagal verslo liudijimą ar individualios veiklos pažymą, gautos pajamos iš apgyvendinimo veiklos (jos turi būti deklaruotos Valstybinei mokesčių inspekcijai).</a:t>
            </a:r>
            <a:endParaRPr lang="lt-LT" sz="2000" b="1" dirty="0">
              <a:solidFill>
                <a:schemeClr val="tx1"/>
              </a:solidFill>
              <a:latin typeface="Times New Roman" panose="02020603050405020304" pitchFamily="18" charset="0"/>
              <a:cs typeface="Times New Roman" panose="02020603050405020304" pitchFamily="18" charset="0"/>
            </a:endParaRPr>
          </a:p>
        </p:txBody>
      </p:sp>
      <p:sp>
        <p:nvSpPr>
          <p:cNvPr id="4" name="Pavadinimas 1">
            <a:extLst>
              <a:ext uri="{FF2B5EF4-FFF2-40B4-BE49-F238E27FC236}">
                <a16:creationId xmlns:a16="http://schemas.microsoft.com/office/drawing/2014/main" id="{FE996B5B-B0A2-4730-A325-834EFDBEA35E}"/>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PAPILDOMOS TINKAMUMO SĄLYGOS PAREIŠKĖJUI (II)</a:t>
            </a:r>
            <a:endParaRPr lang="lt-LT" sz="2000" b="1" dirty="0">
              <a:solidFill>
                <a:schemeClr val="accent2">
                  <a:lumMod val="50000"/>
                </a:schemeClr>
              </a:solidFill>
            </a:endParaRPr>
          </a:p>
        </p:txBody>
      </p:sp>
    </p:spTree>
    <p:extLst>
      <p:ext uri="{BB962C8B-B14F-4D97-AF65-F5344CB8AC3E}">
        <p14:creationId xmlns:p14="http://schemas.microsoft.com/office/powerpoint/2010/main" val="975269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99A4F98-BC53-4D9F-8527-6E0667359BDD}"/>
              </a:ext>
            </a:extLst>
          </p:cNvPr>
          <p:cNvSpPr>
            <a:spLocks noGrp="1"/>
          </p:cNvSpPr>
          <p:nvPr>
            <p:ph idx="1"/>
          </p:nvPr>
        </p:nvSpPr>
        <p:spPr>
          <a:xfrm>
            <a:off x="677334" y="1295400"/>
            <a:ext cx="10574866" cy="5346700"/>
          </a:xfrm>
        </p:spPr>
        <p:txBody>
          <a:bodyPr>
            <a:normAutofit fontScale="92500" lnSpcReduction="20000"/>
          </a:bodyPr>
          <a:lstStyle/>
          <a:p>
            <a:pPr marL="0" indent="0">
              <a:spcBef>
                <a:spcPts val="0"/>
              </a:spcBef>
              <a:buNone/>
            </a:pPr>
            <a:r>
              <a:rPr lang="lt-LT" dirty="0">
                <a:latin typeface="Times New Roman" panose="02020603050405020304" pitchFamily="18" charset="0"/>
                <a:cs typeface="Times New Roman" panose="02020603050405020304" pitchFamily="18" charset="0"/>
              </a:rPr>
              <a:t>Tinkamu nuosavu indėliu yra laikoma:</a:t>
            </a:r>
          </a:p>
          <a:p>
            <a:pPr marL="0" indent="0">
              <a:spcBef>
                <a:spcPts val="0"/>
              </a:spcBef>
              <a:buNone/>
            </a:pPr>
            <a:r>
              <a:rPr lang="lt-LT" dirty="0">
                <a:latin typeface="Times New Roman" panose="02020603050405020304" pitchFamily="18" charset="0"/>
                <a:cs typeface="Times New Roman" panose="02020603050405020304" pitchFamily="18" charset="0"/>
              </a:rPr>
              <a:t>1. pareiškėjo nuosavos piniginės lėšos,</a:t>
            </a:r>
          </a:p>
          <a:p>
            <a:pPr marL="0" indent="0">
              <a:spcBef>
                <a:spcPts val="0"/>
              </a:spcBef>
              <a:buNone/>
            </a:pPr>
            <a:r>
              <a:rPr lang="lt-LT" dirty="0">
                <a:latin typeface="Times New Roman" panose="02020603050405020304" pitchFamily="18" charset="0"/>
                <a:cs typeface="Times New Roman" panose="02020603050405020304" pitchFamily="18" charset="0"/>
              </a:rPr>
              <a:t>2. pareiškėjo skolintos lėšos,</a:t>
            </a:r>
          </a:p>
          <a:p>
            <a:pPr marL="0" indent="0">
              <a:spcBef>
                <a:spcPts val="0"/>
              </a:spcBef>
              <a:buNone/>
            </a:pPr>
            <a:r>
              <a:rPr lang="lt-LT" dirty="0">
                <a:latin typeface="Times New Roman" panose="02020603050405020304" pitchFamily="18" charset="0"/>
                <a:cs typeface="Times New Roman" panose="02020603050405020304" pitchFamily="18" charset="0"/>
              </a:rPr>
              <a:t>3. Pareiškėjo iš vietos projekte numastytos vykdyti veiklos gautinos lėšos,</a:t>
            </a:r>
          </a:p>
          <a:p>
            <a:pPr marL="0" indent="0">
              <a:spcBef>
                <a:spcPts val="0"/>
              </a:spcBef>
              <a:buNone/>
            </a:pPr>
            <a:r>
              <a:rPr lang="lt-LT" dirty="0">
                <a:latin typeface="Times New Roman" panose="02020603050405020304" pitchFamily="18" charset="0"/>
                <a:cs typeface="Times New Roman" panose="02020603050405020304" pitchFamily="18" charset="0"/>
              </a:rPr>
              <a:t>4. gautinos paramos lėšos, kai vietos projektas įgyvendinamas ne vienu etapu.</a:t>
            </a:r>
          </a:p>
          <a:p>
            <a:pPr marL="0" indent="0">
              <a:spcBef>
                <a:spcPts val="0"/>
              </a:spcBef>
              <a:buNone/>
            </a:pPr>
            <a:endParaRPr lang="lt-LT" dirty="0">
              <a:latin typeface="Times New Roman" panose="02020603050405020304" pitchFamily="18" charset="0"/>
              <a:cs typeface="Times New Roman" panose="02020603050405020304" pitchFamily="18" charset="0"/>
            </a:endParaRPr>
          </a:p>
          <a:p>
            <a:pPr marL="0" indent="0" algn="just">
              <a:spcBef>
                <a:spcPts val="0"/>
              </a:spcBef>
              <a:buNone/>
            </a:pPr>
            <a:r>
              <a:rPr lang="lt-LT" dirty="0">
                <a:latin typeface="Times New Roman" panose="02020603050405020304" pitchFamily="18" charset="0"/>
                <a:cs typeface="Times New Roman" panose="02020603050405020304" pitchFamily="18" charset="0"/>
              </a:rPr>
              <a:t>     Jeigu pareiškėjas prie vietos projekto įgyvendinimo prisideda </a:t>
            </a:r>
            <a:r>
              <a:rPr lang="lt-LT" b="1" dirty="0">
                <a:latin typeface="Times New Roman" panose="02020603050405020304" pitchFamily="18" charset="0"/>
                <a:cs typeface="Times New Roman" panose="02020603050405020304" pitchFamily="18" charset="0"/>
              </a:rPr>
              <a:t>nuosavomis lėšomis</a:t>
            </a:r>
            <a:r>
              <a:rPr lang="lt-LT" dirty="0">
                <a:latin typeface="Times New Roman" panose="02020603050405020304" pitchFamily="18" charset="0"/>
                <a:cs typeface="Times New Roman" panose="02020603050405020304" pitchFamily="18" charset="0"/>
              </a:rPr>
              <a:t>, prie vietos projekto paraiškos turi būti pateikti dokumentai, įrodantys, kad pareiškėjas turi pakankamai nuosavų lėšų prisidėti prie vietos projekto įgyvendinimo. Įrodymo dokumentai turi būti išduoti arba sukurti (pvz., naudojant el. bankininkystės sistemą) finansų institucijų (bankų, kredito unijų). </a:t>
            </a:r>
            <a:r>
              <a:rPr lang="lt-LT" u="sng" dirty="0">
                <a:latin typeface="Times New Roman" panose="02020603050405020304" pitchFamily="18" charset="0"/>
                <a:cs typeface="Times New Roman" panose="02020603050405020304" pitchFamily="18" charset="0"/>
              </a:rPr>
              <a:t>Dokumentai turi būti pateikti ne vėliau kaip iki vietos projekto paraiškos atrankos vertinimo pabaigos.</a:t>
            </a:r>
          </a:p>
          <a:p>
            <a:pPr marL="0" indent="0" algn="just">
              <a:spcBef>
                <a:spcPts val="0"/>
              </a:spcBef>
              <a:buNone/>
            </a:pPr>
            <a:r>
              <a:rPr lang="lt-LT" dirty="0">
                <a:latin typeface="Times New Roman" panose="02020603050405020304" pitchFamily="18" charset="0"/>
                <a:cs typeface="Times New Roman" panose="02020603050405020304" pitchFamily="18" charset="0"/>
              </a:rPr>
              <a:t>     Jeigu pareiškėjas prie vietos projekto įgyvendinimo prisideda </a:t>
            </a:r>
            <a:r>
              <a:rPr lang="lt-LT" b="1" dirty="0">
                <a:latin typeface="Times New Roman" panose="02020603050405020304" pitchFamily="18" charset="0"/>
                <a:cs typeface="Times New Roman" panose="02020603050405020304" pitchFamily="18" charset="0"/>
              </a:rPr>
              <a:t>skolintomis lėšomis</a:t>
            </a:r>
            <a:r>
              <a:rPr lang="lt-LT" dirty="0">
                <a:latin typeface="Times New Roman" panose="02020603050405020304" pitchFamily="18" charset="0"/>
                <a:cs typeface="Times New Roman" panose="02020603050405020304" pitchFamily="18" charset="0"/>
              </a:rPr>
              <a:t>, skolintos lėšos pagrindžiamos kartu su vietos projekto paraiška, pateikiant paskolos ar finansinės nuomos (lizingo) suteikimo galimybės patvirtinimo dokumentus. Jei paskolą planuoja suteikti fizinis ar juridinis asmuo, kuris nėra finansų įstaiga, kartu su paraiška pateikiamas šio asmens sutikimas dėl paskolos suteikimo ir jo banko sąskaitos išrašas, kita informacija apie lėšas, esančias terminuotose ir (arba) kaupiamuosiuose indėliuose (pagrindimo dokumentai turi būti sudaryti ir išduoti ne anksčiau kaip 10 darbo dienų iki paramos paraiškos pateikimo, pasirašyti banko darbuotojo). Jei paskolą suteikia ne kredito įstaiga, paskolos sutartis turi būti patvirtinta notaro.</a:t>
            </a:r>
          </a:p>
          <a:p>
            <a:pPr marL="0" indent="0" algn="just">
              <a:spcBef>
                <a:spcPts val="0"/>
              </a:spcBef>
              <a:buNone/>
            </a:pPr>
            <a:r>
              <a:rPr lang="lt-LT" dirty="0">
                <a:latin typeface="Times New Roman" panose="02020603050405020304" pitchFamily="18" charset="0"/>
                <a:cs typeface="Times New Roman" panose="02020603050405020304" pitchFamily="18" charset="0"/>
              </a:rPr>
              <a:t>     Jeigu pareiškėjas prie vietos projekto įgyvendinimo prisideda iš vietos projekte numatytos vykdyti veiklos gautinomis lėšomis, šis nuosavas indėlis turi būti pagrįstas verslo plano, finansinių ataskaitų duomenimis ir nurodytas vietos projekto paraiškoje.</a:t>
            </a:r>
          </a:p>
          <a:p>
            <a:pPr marL="0" indent="0" algn="just">
              <a:spcBef>
                <a:spcPts val="0"/>
              </a:spcBef>
              <a:buNone/>
            </a:pPr>
            <a:r>
              <a:rPr lang="lt-LT" dirty="0">
                <a:latin typeface="Times New Roman" panose="02020603050405020304" pitchFamily="18" charset="0"/>
                <a:cs typeface="Times New Roman" panose="02020603050405020304" pitchFamily="18" charset="0"/>
              </a:rPr>
              <a:t>     jeigu dalį vietos projekto pareiškėjas finansuos gautinomis paramos lėšomis, vietos projekto paraiškoje ir verslo plane turi būti aiškiai nurodyta, kad vietos projektas įgyvendinamas ne vienu etapu, ir atitinkamai pagrįsta, kuriame etape planuojama panaudoti gautas paramos lėšas.</a:t>
            </a:r>
          </a:p>
          <a:p>
            <a:pPr marL="0" indent="0" algn="just">
              <a:spcBef>
                <a:spcPts val="0"/>
              </a:spcBef>
              <a:buNone/>
            </a:pPr>
            <a:endParaRPr lang="lt-LT" sz="1900" dirty="0">
              <a:latin typeface="Times New Roman" panose="02020603050405020304" pitchFamily="18" charset="0"/>
              <a:cs typeface="Times New Roman" panose="02020603050405020304" pitchFamily="18" charset="0"/>
            </a:endParaRPr>
          </a:p>
          <a:p>
            <a:pPr marL="0" indent="0" algn="just">
              <a:spcBef>
                <a:spcPts val="0"/>
              </a:spcBef>
              <a:buNone/>
            </a:pPr>
            <a:endParaRPr lang="lt-LT" sz="1900" dirty="0">
              <a:latin typeface="Times New Roman" panose="02020603050405020304" pitchFamily="18" charset="0"/>
              <a:cs typeface="Times New Roman" panose="02020603050405020304" pitchFamily="18" charset="0"/>
            </a:endParaRPr>
          </a:p>
          <a:p>
            <a:pPr marL="0" indent="0">
              <a:buNone/>
            </a:pPr>
            <a:endParaRPr lang="lt-LT" dirty="0"/>
          </a:p>
        </p:txBody>
      </p:sp>
      <p:sp>
        <p:nvSpPr>
          <p:cNvPr id="4" name="Pavadinimas 1">
            <a:extLst>
              <a:ext uri="{FF2B5EF4-FFF2-40B4-BE49-F238E27FC236}">
                <a16:creationId xmlns:a16="http://schemas.microsoft.com/office/drawing/2014/main" id="{25306950-DF43-4EC6-809E-9CDBEFCF4F1F}"/>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TINKAMUMO SĄLYGOS NUOSAVAM INDĖLIUI</a:t>
            </a:r>
            <a:endParaRPr lang="lt-LT" sz="2000" b="1" dirty="0">
              <a:solidFill>
                <a:schemeClr val="accent2">
                  <a:lumMod val="50000"/>
                </a:schemeClr>
              </a:solidFill>
            </a:endParaRPr>
          </a:p>
        </p:txBody>
      </p:sp>
    </p:spTree>
    <p:extLst>
      <p:ext uri="{BB962C8B-B14F-4D97-AF65-F5344CB8AC3E}">
        <p14:creationId xmlns:p14="http://schemas.microsoft.com/office/powerpoint/2010/main" val="2841836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053D5A39-9415-4739-BDD9-F8A39B2CADFC}"/>
              </a:ext>
            </a:extLst>
          </p:cNvPr>
          <p:cNvSpPr>
            <a:spLocks noGrp="1"/>
          </p:cNvSpPr>
          <p:nvPr>
            <p:ph idx="1"/>
          </p:nvPr>
        </p:nvSpPr>
        <p:spPr>
          <a:xfrm>
            <a:off x="677334" y="1125416"/>
            <a:ext cx="10295466" cy="5442438"/>
          </a:xfrm>
        </p:spPr>
        <p:txBody>
          <a:bodyPr>
            <a:normAutofit/>
          </a:bodyPr>
          <a:lstStyle/>
          <a:p>
            <a:pPr marL="0" indent="0" algn="just">
              <a:spcBef>
                <a:spcPts val="0"/>
              </a:spcBef>
              <a:buNone/>
            </a:pPr>
            <a:r>
              <a:rPr lang="lt-LT" sz="2000" dirty="0">
                <a:latin typeface="Times New Roman" panose="02020603050405020304" pitchFamily="18" charset="0"/>
                <a:cs typeface="Times New Roman" panose="02020603050405020304" pitchFamily="18" charset="0"/>
              </a:rPr>
              <a:t>Vietos projektas turi būti:</a:t>
            </a:r>
          </a:p>
          <a:p>
            <a:pPr algn="just">
              <a:spcBef>
                <a:spcPts val="0"/>
              </a:spcBef>
            </a:pPr>
            <a:r>
              <a:rPr lang="lt-LT" sz="2000" dirty="0">
                <a:latin typeface="Times New Roman" panose="02020603050405020304" pitchFamily="18" charset="0"/>
                <a:cs typeface="Times New Roman" panose="02020603050405020304" pitchFamily="18" charset="0"/>
              </a:rPr>
              <a:t>vietos projektas turi būti parengtas pagal nustatytą formą;</a:t>
            </a:r>
          </a:p>
          <a:p>
            <a:pPr algn="just">
              <a:spcBef>
                <a:spcPts val="0"/>
              </a:spcBef>
            </a:pPr>
            <a:r>
              <a:rPr lang="lt-LT" sz="2000" dirty="0">
                <a:latin typeface="Times New Roman" panose="02020603050405020304" pitchFamily="18" charset="0"/>
                <a:cs typeface="Times New Roman" panose="02020603050405020304" pitchFamily="18" charset="0"/>
              </a:rPr>
              <a:t>įgyvendinamas VVG teritorijoje, jeigu vietos projekte numatyta ekonominė veikla, susijusi su prekių ir (arba) produktų gamyba, perdirbimu, rinkodara (paruošimu pardavimui, sandėliavimu). Iš paramos lėšų įrengtos gamybinės patalpos, sandėliai, įsigyta technika, įranga turi būti vietos projekto paraiškoje nurodytoje vietoje, kuri turi būti VVG teritorijoje. VVG teritorijoje pagamintų prekių ir produktų pardavimas galimas VVG teritorijoje ir už jos ribų;</a:t>
            </a:r>
          </a:p>
          <a:p>
            <a:pPr algn="just">
              <a:spcBef>
                <a:spcPts val="0"/>
              </a:spcBef>
            </a:pPr>
            <a:r>
              <a:rPr lang="lt-LT" sz="2000" dirty="0">
                <a:latin typeface="Times New Roman" panose="02020603050405020304" pitchFamily="18" charset="0"/>
                <a:cs typeface="Times New Roman" panose="02020603050405020304" pitchFamily="18" charset="0"/>
              </a:rPr>
              <a:t>įgyvendinamas VVG teritorijoje ir (arba) už jos ribų, jeigu vietos projekte numatyta ekonominė veikla, susijusi su mobiliąja prekyba, paslaugų teikimu, taip pat atlygintinų ir neatlygintinų pavėžėjimo paslaugų teikimu. Iš paramos lėšų paslaugų teikimui įrengtos patalpos, įsigyta technika ir įranga šių veiklų nevykdymo laikotarpiu turi būti saugoma vietos projekto paraiškoje nurodytoje vietoje, kuri turi būti VVG teritorijoje. </a:t>
            </a:r>
          </a:p>
          <a:p>
            <a:pPr algn="just">
              <a:spcBef>
                <a:spcPts val="0"/>
              </a:spcBef>
            </a:pPr>
            <a:r>
              <a:rPr lang="lt-LT" sz="2000" dirty="0">
                <a:latin typeface="Times New Roman" panose="02020603050405020304" pitchFamily="18" charset="0"/>
                <a:cs typeface="Times New Roman" panose="02020603050405020304" pitchFamily="18" charset="0"/>
              </a:rPr>
              <a:t>Jeigu vietos projekte numatyta veikla, susijusi su investicijomis į nekilnojamąjį turtą, nekilnojamojo turto registracijos vieta turi būti VVG teritorijoje.</a:t>
            </a:r>
          </a:p>
          <a:p>
            <a:pPr marL="0" indent="0">
              <a:buNone/>
            </a:pPr>
            <a:endParaRPr lang="lt-LT" dirty="0"/>
          </a:p>
        </p:txBody>
      </p:sp>
      <p:sp>
        <p:nvSpPr>
          <p:cNvPr id="4" name="Pavadinimas 1">
            <a:extLst>
              <a:ext uri="{FF2B5EF4-FFF2-40B4-BE49-F238E27FC236}">
                <a16:creationId xmlns:a16="http://schemas.microsoft.com/office/drawing/2014/main" id="{F01160DC-0E10-4F70-83E2-178DA25A3525}"/>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TINKAMUMO SĄLYGOS VIETOS PROJEKTUI (I)</a:t>
            </a:r>
            <a:endParaRPr lang="lt-LT" sz="2000" b="1" dirty="0">
              <a:solidFill>
                <a:schemeClr val="accent2">
                  <a:lumMod val="50000"/>
                </a:schemeClr>
              </a:solidFill>
            </a:endParaRPr>
          </a:p>
        </p:txBody>
      </p:sp>
    </p:spTree>
    <p:extLst>
      <p:ext uri="{BB962C8B-B14F-4D97-AF65-F5344CB8AC3E}">
        <p14:creationId xmlns:p14="http://schemas.microsoft.com/office/powerpoint/2010/main" val="1260905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F68CDA19-C36D-4E75-BA55-3C2F72D6CD27}"/>
              </a:ext>
            </a:extLst>
          </p:cNvPr>
          <p:cNvSpPr>
            <a:spLocks noGrp="1"/>
          </p:cNvSpPr>
          <p:nvPr>
            <p:ph idx="1"/>
          </p:nvPr>
        </p:nvSpPr>
        <p:spPr>
          <a:xfrm>
            <a:off x="677334" y="1384300"/>
            <a:ext cx="10257366" cy="5012661"/>
          </a:xfrm>
        </p:spPr>
        <p:txBody>
          <a:bodyPr>
            <a:normAutofit/>
          </a:bodyPr>
          <a:lstStyle/>
          <a:p>
            <a:pPr marL="0" indent="0" algn="just">
              <a:spcBef>
                <a:spcPts val="0"/>
              </a:spcBef>
              <a:buNone/>
            </a:pPr>
            <a:r>
              <a:rPr lang="lt-LT" sz="2000" dirty="0">
                <a:solidFill>
                  <a:schemeClr val="tx1"/>
                </a:solidFill>
                <a:latin typeface="Times New Roman" panose="02020603050405020304" pitchFamily="18" charset="0"/>
                <a:cs typeface="Times New Roman" panose="02020603050405020304" pitchFamily="18" charset="0"/>
              </a:rPr>
              <a:t>Jeigu vietos projekte numatytos investicijos naujo verslo kūrimui arba esamo verslo plėtrai, prie vietos projekto paraiškos turi būti pateikiamas vietos projekto verslo planas, įrodantis, kad būsimas naujas verslas arba esamo verslo plėtra yra ekonomiškai gyvybingi, t. y. vietos projekto verslo planas turi atitikti ekonominio gyvybingumo kriterijus ir jų reikšmes:</a:t>
            </a:r>
          </a:p>
          <a:p>
            <a:pPr marL="0" indent="0" algn="just">
              <a:spcBef>
                <a:spcPts val="0"/>
              </a:spcBef>
              <a:buNone/>
            </a:pPr>
            <a:endParaRPr lang="lt-LT" sz="5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lt-LT" sz="2000" dirty="0">
                <a:latin typeface="Times New Roman" panose="02020603050405020304" pitchFamily="18" charset="0"/>
                <a:cs typeface="Times New Roman" panose="02020603050405020304" pitchFamily="18" charset="0"/>
              </a:rPr>
              <a:t>* </a:t>
            </a:r>
            <a:r>
              <a:rPr lang="lt-LT" sz="2000" b="1" dirty="0">
                <a:solidFill>
                  <a:schemeClr val="tx1"/>
                </a:solidFill>
                <a:latin typeface="Times New Roman" panose="02020603050405020304" pitchFamily="18" charset="0"/>
                <a:cs typeface="Times New Roman" panose="02020603050405020304" pitchFamily="18" charset="0"/>
              </a:rPr>
              <a:t>verslo plėtros atveju </a:t>
            </a:r>
            <a:r>
              <a:rPr lang="lt-LT" sz="2000" dirty="0">
                <a:solidFill>
                  <a:schemeClr val="tx1"/>
                </a:solidFill>
                <a:latin typeface="Times New Roman" panose="02020603050405020304" pitchFamily="18" charset="0"/>
                <a:cs typeface="Times New Roman" panose="02020603050405020304" pitchFamily="18" charset="0"/>
              </a:rPr>
              <a:t>– grynojo pelningumo, kurio reikšmė ≥ 2 proc., skolos, kurios reikšmė ≤ 0,6, paskolų padengimo, kurio reikšmė ≥ 1,25. Ataskaitiniais ir praėjusiais ataskaitiniais metais (pasirinktinai) skaičiuojami grynojo pelningumo ir skolos rodikliai. Vietos projekto įgyvendinimo laikotarpiu skaičiuojamas paskolų padengimo rodiklis, o vietos projekto kontrolės laikotarpiu skaičiuojami grynojo pelningumo ir skolos rodikliai;</a:t>
            </a:r>
          </a:p>
          <a:p>
            <a:pPr marL="0" indent="0" algn="just">
              <a:spcBef>
                <a:spcPts val="0"/>
              </a:spcBef>
              <a:buNone/>
            </a:pPr>
            <a:endParaRPr lang="lt-LT" sz="5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lt-LT" sz="2000" dirty="0">
                <a:solidFill>
                  <a:schemeClr val="tx1"/>
                </a:solidFill>
                <a:latin typeface="Times New Roman" panose="02020603050405020304" pitchFamily="18" charset="0"/>
                <a:cs typeface="Times New Roman" panose="02020603050405020304" pitchFamily="18" charset="0"/>
              </a:rPr>
              <a:t>* </a:t>
            </a:r>
            <a:r>
              <a:rPr lang="lt-LT" sz="2000" b="1" dirty="0">
                <a:solidFill>
                  <a:schemeClr val="tx1"/>
                </a:solidFill>
                <a:latin typeface="Times New Roman" panose="02020603050405020304" pitchFamily="18" charset="0"/>
                <a:cs typeface="Times New Roman" panose="02020603050405020304" pitchFamily="18" charset="0"/>
              </a:rPr>
              <a:t>verslo pradžios atveju </a:t>
            </a:r>
            <a:r>
              <a:rPr lang="lt-LT" sz="2000" dirty="0">
                <a:solidFill>
                  <a:schemeClr val="tx1"/>
                </a:solidFill>
                <a:latin typeface="Times New Roman" panose="02020603050405020304" pitchFamily="18" charset="0"/>
                <a:cs typeface="Times New Roman" panose="02020603050405020304" pitchFamily="18" charset="0"/>
              </a:rPr>
              <a:t>– grynojo pelningumo, kurio reikšmė ≥ 2 proc., skolos, kurios reikšmė ≤ 0,6. Vietos projekto paraiškos pateikimo arba ataskaitiniais metais (pasirinktinai) skaičiuojamas skolos rodiklis. Vietos projekto kontrolės laikotarpiu skaičiuojami skolos ir grynojo pelningumo rodikliai.</a:t>
            </a:r>
          </a:p>
          <a:p>
            <a:pPr marL="0" indent="0" algn="just">
              <a:spcBef>
                <a:spcPts val="0"/>
              </a:spcBef>
              <a:buNone/>
            </a:pPr>
            <a:endParaRPr lang="lt-LT" sz="20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sz="2000" dirty="0">
              <a:latin typeface="Times New Roman" panose="02020603050405020304" pitchFamily="18" charset="0"/>
              <a:cs typeface="Times New Roman" panose="02020603050405020304" pitchFamily="18" charset="0"/>
            </a:endParaRPr>
          </a:p>
        </p:txBody>
      </p:sp>
      <p:sp>
        <p:nvSpPr>
          <p:cNvPr id="4" name="Pavadinimas 1">
            <a:extLst>
              <a:ext uri="{FF2B5EF4-FFF2-40B4-BE49-F238E27FC236}">
                <a16:creationId xmlns:a16="http://schemas.microsoft.com/office/drawing/2014/main" id="{01516161-960B-4263-AA60-9B761DC7E8FE}"/>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TINKAMUMO SĄLYGOS VIETOS PROJEKTUI (II)</a:t>
            </a:r>
            <a:endParaRPr lang="lt-LT" sz="2000" b="1" dirty="0">
              <a:solidFill>
                <a:schemeClr val="accent2">
                  <a:lumMod val="50000"/>
                </a:schemeClr>
              </a:solidFill>
            </a:endParaRPr>
          </a:p>
        </p:txBody>
      </p:sp>
    </p:spTree>
    <p:extLst>
      <p:ext uri="{BB962C8B-B14F-4D97-AF65-F5344CB8AC3E}">
        <p14:creationId xmlns:p14="http://schemas.microsoft.com/office/powerpoint/2010/main" val="346879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1">
            <a:extLst>
              <a:ext uri="{FF2B5EF4-FFF2-40B4-BE49-F238E27FC236}">
                <a16:creationId xmlns:a16="http://schemas.microsoft.com/office/drawing/2014/main" id="{07236057-5521-47B0-A9DD-8D1B0DE712D8}"/>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TINKAMUMO SĄLYGOS VIETOS PROJEKTUI (III)</a:t>
            </a:r>
            <a:endParaRPr lang="lt-LT" sz="2000" b="1" dirty="0">
              <a:solidFill>
                <a:schemeClr val="accent2">
                  <a:lumMod val="50000"/>
                </a:schemeClr>
              </a:solidFill>
            </a:endParaRPr>
          </a:p>
        </p:txBody>
      </p:sp>
      <p:sp>
        <p:nvSpPr>
          <p:cNvPr id="5" name="Turinio vietos rezervavimo ženklas 2">
            <a:extLst>
              <a:ext uri="{FF2B5EF4-FFF2-40B4-BE49-F238E27FC236}">
                <a16:creationId xmlns:a16="http://schemas.microsoft.com/office/drawing/2014/main" id="{82A36A0B-7A16-412F-9BFC-49AA505ECC85}"/>
              </a:ext>
            </a:extLst>
          </p:cNvPr>
          <p:cNvSpPr>
            <a:spLocks noGrp="1"/>
          </p:cNvSpPr>
          <p:nvPr>
            <p:ph idx="1"/>
          </p:nvPr>
        </p:nvSpPr>
        <p:spPr>
          <a:xfrm>
            <a:off x="677334" y="1384300"/>
            <a:ext cx="10257366" cy="5012661"/>
          </a:xfrm>
        </p:spPr>
        <p:txBody>
          <a:bodyPr>
            <a:normAutofit lnSpcReduction="10000"/>
          </a:bodyPr>
          <a:lstStyle/>
          <a:p>
            <a:pPr marL="0" indent="0" algn="just">
              <a:spcBef>
                <a:spcPts val="0"/>
              </a:spcBef>
              <a:buNone/>
            </a:pPr>
            <a:r>
              <a:rPr lang="lt-LT" sz="1900" dirty="0">
                <a:solidFill>
                  <a:schemeClr val="tx1"/>
                </a:solidFill>
                <a:latin typeface="Times New Roman" panose="02020603050405020304" pitchFamily="18" charset="0"/>
                <a:cs typeface="Times New Roman" panose="02020603050405020304" pitchFamily="18" charset="0"/>
              </a:rPr>
              <a:t>     Įgyvendinant vietos projektą numatoma sukurti naują darbo vietą (naują etatą). Jai keliamos šios tinkamumo sąlygos vietos projekto lygmeniu (nauja darbo vieta (naujas etatas) – paramos gavėjo pagal darbo sutartį, individualios veiklos pažymą, verslo liudijimą ar mažosios bendrijos vadovo pagal civilinę (paslaugų) sutartį naujai sukurta ir projekto kontrolės laikotarpiu išlaikyta darbo vieta (visas etatas), tiesiogiai susijusi su projekte numatytos veiklos vykdymu:</a:t>
            </a:r>
          </a:p>
          <a:p>
            <a:pPr marL="0" indent="0" algn="just">
              <a:spcBef>
                <a:spcPts val="0"/>
              </a:spcBef>
              <a:buNone/>
            </a:pPr>
            <a:r>
              <a:rPr lang="lt-LT" sz="1900" dirty="0">
                <a:solidFill>
                  <a:schemeClr val="tx1"/>
                </a:solidFill>
                <a:latin typeface="Times New Roman" panose="02020603050405020304" pitchFamily="18" charset="0"/>
                <a:cs typeface="Times New Roman" panose="02020603050405020304" pitchFamily="18" charset="0"/>
              </a:rPr>
              <a:t>* nauja darbo vieta turi būti tiesiogiai susijusi tik su vykdoma veikla, kuriai buvo skirta parama;</a:t>
            </a:r>
          </a:p>
          <a:p>
            <a:pPr marL="0" indent="0" algn="just">
              <a:spcBef>
                <a:spcPts val="0"/>
              </a:spcBef>
              <a:buNone/>
            </a:pPr>
            <a:r>
              <a:rPr lang="lt-LT" sz="1900" dirty="0">
                <a:solidFill>
                  <a:schemeClr val="tx1"/>
                </a:solidFill>
                <a:latin typeface="Times New Roman" panose="02020603050405020304" pitchFamily="18" charset="0"/>
                <a:cs typeface="Times New Roman" panose="02020603050405020304" pitchFamily="18" charset="0"/>
              </a:rPr>
              <a:t>* nauja darbo vieta turi būti išreikšta naujų sąlyginių darbo vietų (naujų etatų) ekvivalentu, pagrįstu 8 valandų darbo diena, 40 valandų darbo savaite, dirbant ištisus metus, išskyrus, kai Darbo kodekse nustatyta kitaip. Jei veikiama pagal verslo liudijimą arba individualios veiklos pažymą, jie turi galioti ištisus metus, išskyrus sezoninių darbų atvejus;</a:t>
            </a:r>
          </a:p>
          <a:p>
            <a:pPr marL="0" indent="0" algn="just">
              <a:spcBef>
                <a:spcPts val="0"/>
              </a:spcBef>
              <a:buNone/>
            </a:pPr>
            <a:r>
              <a:rPr lang="lt-LT" sz="1900" dirty="0">
                <a:solidFill>
                  <a:schemeClr val="tx1"/>
                </a:solidFill>
                <a:latin typeface="Times New Roman" panose="02020603050405020304" pitchFamily="18" charset="0"/>
                <a:cs typeface="Times New Roman" panose="02020603050405020304" pitchFamily="18" charset="0"/>
              </a:rPr>
              <a:t>* viena darbo vieta laikoma tuo atveju, jei asmens darbo užmokesčio, mažosios bendrijos vadovo atlygis pagal civilinę (paslaugų) sutartį arba savarankiška veikla užsiimančio asmens grynųjų pajamų dydis per metus yra ne mažesnis negu 12 MMA (skaičiuojama proporcingai išdirbtam laikui), nustatytų LR Vyriausybės nutarimu;</a:t>
            </a:r>
          </a:p>
          <a:p>
            <a:pPr marL="0" indent="0" algn="just">
              <a:spcBef>
                <a:spcPts val="0"/>
              </a:spcBef>
              <a:buNone/>
            </a:pPr>
            <a:r>
              <a:rPr lang="lt-LT" sz="1900" dirty="0">
                <a:solidFill>
                  <a:schemeClr val="tx1"/>
                </a:solidFill>
                <a:latin typeface="Times New Roman" panose="02020603050405020304" pitchFamily="18" charset="0"/>
                <a:cs typeface="Times New Roman" panose="02020603050405020304" pitchFamily="18" charset="0"/>
              </a:rPr>
              <a:t>* nauja darbo vieta turi būti sukurta po vietos projekto paraiškos pateikimo iki verslo plano įgyvendinimo pabaigos;</a:t>
            </a:r>
          </a:p>
          <a:p>
            <a:pPr marL="0" indent="0" algn="just">
              <a:spcBef>
                <a:spcPts val="0"/>
              </a:spcBef>
              <a:buNone/>
            </a:pPr>
            <a:r>
              <a:rPr lang="lt-LT" sz="1900" dirty="0">
                <a:solidFill>
                  <a:schemeClr val="tx1"/>
                </a:solidFill>
                <a:latin typeface="Times New Roman" panose="02020603050405020304" pitchFamily="18" charset="0"/>
                <a:cs typeface="Times New Roman" panose="02020603050405020304" pitchFamily="18" charset="0"/>
              </a:rPr>
              <a:t>* vietos projekto įgyvendinimo ir kontrolės laikotarpiais turi būti išlaikytos naujos darbo vietos ir darbo vietos, kurios buvo sukurtos per vienus metus iki vietos projekto paraiškos pateikimo dienos.</a:t>
            </a:r>
          </a:p>
          <a:p>
            <a:pPr marL="0" indent="0" algn="just">
              <a:spcBef>
                <a:spcPts val="0"/>
              </a:spcBef>
              <a:buNone/>
            </a:pPr>
            <a:endParaRPr lang="lt-LT" sz="20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166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CA96EF1D-E00F-48EC-B088-6FD44B76039E}"/>
              </a:ext>
            </a:extLst>
          </p:cNvPr>
          <p:cNvSpPr>
            <a:spLocks noGrp="1"/>
          </p:cNvSpPr>
          <p:nvPr>
            <p:ph idx="1"/>
          </p:nvPr>
        </p:nvSpPr>
        <p:spPr>
          <a:xfrm>
            <a:off x="677334" y="1107831"/>
            <a:ext cx="10647158" cy="5600700"/>
          </a:xfrm>
        </p:spPr>
        <p:txBody>
          <a:bodyPr>
            <a:normAutofit fontScale="77500" lnSpcReduction="20000"/>
          </a:bodyPr>
          <a:lstStyle/>
          <a:p>
            <a:pPr marL="0" indent="0" algn="just">
              <a:spcBef>
                <a:spcPts val="0"/>
              </a:spcBef>
              <a:buNone/>
            </a:pPr>
            <a:r>
              <a:rPr lang="lt-LT" sz="2300" dirty="0">
                <a:latin typeface="Times New Roman" panose="02020603050405020304" pitchFamily="18" charset="0"/>
                <a:cs typeface="Times New Roman" panose="02020603050405020304" pitchFamily="18" charset="0"/>
              </a:rPr>
              <a:t>     Jei vietos projekte numatyti statinio </a:t>
            </a:r>
            <a:r>
              <a:rPr lang="lt-LT" sz="2300" u="sng" dirty="0">
                <a:latin typeface="Times New Roman" panose="02020603050405020304" pitchFamily="18" charset="0"/>
                <a:cs typeface="Times New Roman" panose="02020603050405020304" pitchFamily="18" charset="0"/>
              </a:rPr>
              <a:t>statybos</a:t>
            </a:r>
            <a:r>
              <a:rPr lang="lt-LT" sz="2300" dirty="0">
                <a:latin typeface="Times New Roman" panose="02020603050405020304" pitchFamily="18" charset="0"/>
                <a:cs typeface="Times New Roman" panose="02020603050405020304" pitchFamily="18" charset="0"/>
              </a:rPr>
              <a:t> (naujo statinio statyba, statinio rekonstravimas, statinio kapitalinis remontas) </a:t>
            </a:r>
            <a:r>
              <a:rPr lang="lt-LT" sz="2300" u="sng" dirty="0">
                <a:latin typeface="Times New Roman" panose="02020603050405020304" pitchFamily="18" charset="0"/>
                <a:cs typeface="Times New Roman" panose="02020603050405020304" pitchFamily="18" charset="0"/>
              </a:rPr>
              <a:t>ar infrastruktūros įrengimo, atnaujinimo darbai, turi būti pateiktas statinio techninis projektas arba projektiniai pasiūlymai</a:t>
            </a:r>
            <a:r>
              <a:rPr lang="lt-LT" sz="2300" dirty="0">
                <a:latin typeface="Times New Roman" panose="02020603050405020304" pitchFamily="18" charset="0"/>
                <a:cs typeface="Times New Roman" panose="02020603050405020304" pitchFamily="18" charset="0"/>
              </a:rPr>
              <a:t>. Statinio techninis projektas, statinio projekto bendrosios ekspertizės arba dalinės ekspertizės (kai ji privaloma) aktas ir statybą leidžiantis dokumentas </a:t>
            </a:r>
            <a:r>
              <a:rPr lang="lt-LT" sz="2300" u="sng" dirty="0">
                <a:latin typeface="Times New Roman" panose="02020603050405020304" pitchFamily="18" charset="0"/>
                <a:cs typeface="Times New Roman" panose="02020603050405020304" pitchFamily="18" charset="0"/>
              </a:rPr>
              <a:t>turi būti parengti ir (arba) išduoti iki vietos projekto paraiškos pateikimo dienos ir pateikiami kartu su vietos projekto paraiška arba parengti ir (arba) išduoti iki pirmojo mokėjimo prašymo dienos ir pateikiami ne vėliau kaip su pirmuoju mokėjimo prašymu</a:t>
            </a:r>
            <a:r>
              <a:rPr lang="lt-LT" sz="2300" dirty="0">
                <a:latin typeface="Times New Roman" panose="02020603050405020304" pitchFamily="18" charset="0"/>
                <a:cs typeface="Times New Roman" panose="02020603050405020304" pitchFamily="18" charset="0"/>
              </a:rPr>
              <a:t>. Tuo atveju, jeigu statybą leidžiantis dokumentai, teisės aktų nustatyta tvarka, turi būti pateikti informacinėje sistemoje „</a:t>
            </a:r>
            <a:r>
              <a:rPr lang="lt-LT" sz="2300" dirty="0" err="1">
                <a:latin typeface="Times New Roman" panose="02020603050405020304" pitchFamily="18" charset="0"/>
                <a:cs typeface="Times New Roman" panose="02020603050405020304" pitchFamily="18" charset="0"/>
              </a:rPr>
              <a:t>Infostatyba</a:t>
            </a:r>
            <a:r>
              <a:rPr lang="lt-LT" sz="2300" dirty="0">
                <a:latin typeface="Times New Roman" panose="02020603050405020304" pitchFamily="18" charset="0"/>
                <a:cs typeface="Times New Roman" panose="02020603050405020304" pitchFamily="18" charset="0"/>
              </a:rPr>
              <a:t>“, jų atskirai pateikti nereikia.</a:t>
            </a:r>
          </a:p>
          <a:p>
            <a:pPr marL="0" indent="0" algn="just">
              <a:spcBef>
                <a:spcPts val="0"/>
              </a:spcBef>
              <a:buNone/>
            </a:pPr>
            <a:endParaRPr lang="lt-LT" sz="600" dirty="0">
              <a:latin typeface="Times New Roman" panose="02020603050405020304" pitchFamily="18" charset="0"/>
              <a:cs typeface="Times New Roman" panose="02020603050405020304" pitchFamily="18" charset="0"/>
            </a:endParaRPr>
          </a:p>
          <a:p>
            <a:pPr marL="0" indent="0" algn="just">
              <a:spcBef>
                <a:spcPts val="0"/>
              </a:spcBef>
              <a:buNone/>
            </a:pPr>
            <a:r>
              <a:rPr lang="lt-LT" sz="2300" dirty="0">
                <a:latin typeface="Times New Roman" panose="02020603050405020304" pitchFamily="18" charset="0"/>
                <a:cs typeface="Times New Roman" panose="02020603050405020304" pitchFamily="18" charset="0"/>
              </a:rPr>
              <a:t>     Jei vietos projekte numatyta tik nesudėtingų statinių statyba, rekonstravimas ar kapitalinis remontas, su vietos projekto paraiška arba ne vėliau kaip iki pirmojo mokėjimo prašymo pateikimo dienos turi būti pateikiamas parengtas </a:t>
            </a:r>
            <a:r>
              <a:rPr lang="lt-LT" sz="2300" u="sng" dirty="0">
                <a:latin typeface="Times New Roman" panose="02020603050405020304" pitchFamily="18" charset="0"/>
                <a:cs typeface="Times New Roman" panose="02020603050405020304" pitchFamily="18" charset="0"/>
              </a:rPr>
              <a:t>supaprastintas</a:t>
            </a:r>
            <a:r>
              <a:rPr lang="lt-LT" sz="2300" dirty="0">
                <a:latin typeface="Times New Roman" panose="02020603050405020304" pitchFamily="18" charset="0"/>
                <a:cs typeface="Times New Roman" panose="02020603050405020304" pitchFamily="18" charset="0"/>
              </a:rPr>
              <a:t> statybos, rekonstravimo </a:t>
            </a:r>
            <a:r>
              <a:rPr lang="lt-LT" sz="2300" u="sng" dirty="0">
                <a:latin typeface="Times New Roman" panose="02020603050405020304" pitchFamily="18" charset="0"/>
                <a:cs typeface="Times New Roman" panose="02020603050405020304" pitchFamily="18" charset="0"/>
              </a:rPr>
              <a:t>projektas ar kapitalinio remonto aprašas </a:t>
            </a:r>
            <a:r>
              <a:rPr lang="lt-LT" sz="2300" dirty="0">
                <a:latin typeface="Times New Roman" panose="02020603050405020304" pitchFamily="18" charset="0"/>
                <a:cs typeface="Times New Roman" panose="02020603050405020304" pitchFamily="18" charset="0"/>
              </a:rPr>
              <a:t>(kai juos privaloma rengti) ir statybą leidžiantis dokumentas (kai jis privalomas) arba kiti dokumentai (sklypo planas su pažymėtais esamais ir projektuojamais statiniais, jų eksplikacija ir aiškinamasis raštas) su statinio statybos kainos apskaičiavimu.  </a:t>
            </a:r>
          </a:p>
          <a:p>
            <a:pPr marL="0" indent="0" algn="just">
              <a:spcBef>
                <a:spcPts val="0"/>
              </a:spcBef>
              <a:buNone/>
            </a:pPr>
            <a:endParaRPr lang="lt-LT" sz="600" dirty="0">
              <a:latin typeface="Times New Roman" panose="02020603050405020304" pitchFamily="18" charset="0"/>
              <a:cs typeface="Times New Roman" panose="02020603050405020304" pitchFamily="18" charset="0"/>
            </a:endParaRPr>
          </a:p>
          <a:p>
            <a:pPr marL="0" indent="0" algn="just">
              <a:spcBef>
                <a:spcPts val="0"/>
              </a:spcBef>
              <a:buNone/>
            </a:pPr>
            <a:r>
              <a:rPr lang="lt-LT" sz="2200" dirty="0">
                <a:latin typeface="Times New Roman" panose="02020603050405020304" pitchFamily="18" charset="0"/>
                <a:cs typeface="Times New Roman" panose="02020603050405020304" pitchFamily="18" charset="0"/>
              </a:rPr>
              <a:t>     Jeigu vietos projekte numatytos investicijos į nekilnojamąjį turtą:</a:t>
            </a:r>
          </a:p>
          <a:p>
            <a:pPr algn="just">
              <a:spcBef>
                <a:spcPts val="0"/>
              </a:spcBef>
            </a:pPr>
            <a:r>
              <a:rPr lang="lt-LT" sz="2200" dirty="0">
                <a:latin typeface="Times New Roman" panose="02020603050405020304" pitchFamily="18" charset="0"/>
                <a:cs typeface="Times New Roman" panose="02020603050405020304" pitchFamily="18" charset="0"/>
              </a:rPr>
              <a:t>kuris nuosavybės teise priklausyti fiziniam asmeniui ir (arba) privačiam juridiniam asmeniui, pareiškėjas turi valdyti tą nekilnojamąjį turtą nuosavybės, nuomos ar kito teisėto naudojimosi pagrindais (netaikoma, kai numatytos investicijos į naujų pastatų ir statinių statybą);</a:t>
            </a:r>
          </a:p>
          <a:p>
            <a:pPr algn="just">
              <a:spcBef>
                <a:spcPts val="0"/>
              </a:spcBef>
            </a:pPr>
            <a:r>
              <a:rPr lang="lt-LT" sz="2200" dirty="0">
                <a:latin typeface="Times New Roman" panose="02020603050405020304" pitchFamily="18" charset="0"/>
                <a:cs typeface="Times New Roman" panose="02020603050405020304" pitchFamily="18" charset="0"/>
              </a:rPr>
              <a:t>turi būti sudaryta nekilnojamojo turto valdymo, naudojimo ir disponavimo sutartis, kurioje, be kita ko, aptarta numatytų investicijų į nekilnojamąjį turtą, galimybė. Sutartis turi būti įregistruota Registrų centre;</a:t>
            </a:r>
          </a:p>
          <a:p>
            <a:pPr algn="just">
              <a:spcBef>
                <a:spcPts val="0"/>
              </a:spcBef>
            </a:pPr>
            <a:r>
              <a:rPr lang="lt-LT" sz="2200" dirty="0">
                <a:latin typeface="Times New Roman" panose="02020603050405020304" pitchFamily="18" charset="0"/>
                <a:cs typeface="Times New Roman" panose="02020603050405020304" pitchFamily="18" charset="0"/>
              </a:rPr>
              <a:t>žemė po naujai statomais statiniais pareiškėjui turi priklausyti nuosavybės teise, išskyrus atvejus, kai pareiškėjas žemės valdymo, naudojimo ar disponavimo ja sutartį yra sudaręs su valstybinės žemės valdytoju.</a:t>
            </a:r>
          </a:p>
          <a:p>
            <a:pPr algn="just">
              <a:spcBef>
                <a:spcPts val="0"/>
              </a:spcBef>
            </a:pPr>
            <a:r>
              <a:rPr lang="lt-LT" sz="2200" dirty="0">
                <a:latin typeface="Times New Roman" panose="02020603050405020304" pitchFamily="18" charset="0"/>
                <a:cs typeface="Times New Roman" panose="02020603050405020304" pitchFamily="18" charset="0"/>
              </a:rPr>
              <a:t>kuris nuosavybės teise priklauso keliems bendraturčiams (įskaitant bendrosios jungtinės nuosavybės teise valdomą nekilnojamąjį turtą, priklausantį sutuoktiniams), prie vietos projekto paraiškos turi būti pridėti visų nekilnojamojo turto savininkų sutikimai dėl vietos projekte numatytų investicijų.</a:t>
            </a:r>
          </a:p>
        </p:txBody>
      </p:sp>
      <p:sp>
        <p:nvSpPr>
          <p:cNvPr id="4" name="Pavadinimas 1">
            <a:extLst>
              <a:ext uri="{FF2B5EF4-FFF2-40B4-BE49-F238E27FC236}">
                <a16:creationId xmlns:a16="http://schemas.microsoft.com/office/drawing/2014/main" id="{E7532BC7-8DA7-4421-84CE-334E922CDF44}"/>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TINKAMUMO SĄLYGOS VIETOS PROJEKTUI (IV)</a:t>
            </a:r>
            <a:endParaRPr lang="lt-LT" sz="2000" b="1" dirty="0">
              <a:solidFill>
                <a:schemeClr val="accent2">
                  <a:lumMod val="50000"/>
                </a:schemeClr>
              </a:solidFill>
            </a:endParaRPr>
          </a:p>
        </p:txBody>
      </p:sp>
    </p:spTree>
    <p:extLst>
      <p:ext uri="{BB962C8B-B14F-4D97-AF65-F5344CB8AC3E}">
        <p14:creationId xmlns:p14="http://schemas.microsoft.com/office/powerpoint/2010/main" val="65849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0C06248C-0FE6-4AF9-9F94-80897C706D97}"/>
              </a:ext>
            </a:extLst>
          </p:cNvPr>
          <p:cNvSpPr>
            <a:spLocks noGrp="1"/>
          </p:cNvSpPr>
          <p:nvPr>
            <p:ph idx="1"/>
          </p:nvPr>
        </p:nvSpPr>
        <p:spPr>
          <a:xfrm>
            <a:off x="677334" y="1600199"/>
            <a:ext cx="10409766" cy="4441163"/>
          </a:xfrm>
        </p:spPr>
        <p:txBody>
          <a:bodyPr>
            <a:normAutofit/>
          </a:bodyPr>
          <a:lstStyle/>
          <a:p>
            <a:pPr marL="0" indent="0" algn="just">
              <a:buNone/>
            </a:pPr>
            <a:r>
              <a:rPr lang="lt-LT" sz="2000" dirty="0">
                <a:solidFill>
                  <a:schemeClr val="tx1"/>
                </a:solidFill>
                <a:latin typeface="Times New Roman" panose="02020603050405020304" pitchFamily="18" charset="0"/>
                <a:cs typeface="Times New Roman" panose="02020603050405020304" pitchFamily="18" charset="0"/>
              </a:rPr>
              <a:t>Kvietimas teikti vietos projektus galioja nuo </a:t>
            </a:r>
            <a:r>
              <a:rPr lang="lt-LT" sz="2000" b="1" dirty="0">
                <a:solidFill>
                  <a:schemeClr val="tx1"/>
                </a:solidFill>
                <a:latin typeface="Times New Roman" panose="02020603050405020304" pitchFamily="18" charset="0"/>
                <a:cs typeface="Times New Roman" panose="02020603050405020304" pitchFamily="18" charset="0"/>
              </a:rPr>
              <a:t>2019 m. kovo 25 d. 8 val. </a:t>
            </a:r>
            <a:r>
              <a:rPr lang="lt-LT" sz="2000" dirty="0">
                <a:solidFill>
                  <a:schemeClr val="tx1"/>
                </a:solidFill>
                <a:latin typeface="Times New Roman" panose="02020603050405020304" pitchFamily="18" charset="0"/>
                <a:cs typeface="Times New Roman" panose="02020603050405020304" pitchFamily="18" charset="0"/>
              </a:rPr>
              <a:t>iki </a:t>
            </a:r>
            <a:r>
              <a:rPr lang="lt-LT" sz="2000" b="1" dirty="0">
                <a:solidFill>
                  <a:schemeClr val="tx1"/>
                </a:solidFill>
                <a:latin typeface="Times New Roman" panose="02020603050405020304" pitchFamily="18" charset="0"/>
                <a:cs typeface="Times New Roman" panose="02020603050405020304" pitchFamily="18" charset="0"/>
              </a:rPr>
              <a:t>2019 m. gegužės 24 d. 15 val.</a:t>
            </a:r>
            <a:endParaRPr lang="lt-LT" sz="20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lt-LT" sz="2000" dirty="0">
                <a:solidFill>
                  <a:schemeClr val="tx1"/>
                </a:solidFill>
                <a:latin typeface="Times New Roman" panose="02020603050405020304" pitchFamily="18" charset="0"/>
                <a:cs typeface="Times New Roman" panose="02020603050405020304" pitchFamily="18" charset="0"/>
              </a:rPr>
              <a:t>Bendra kvietimo teikti vietos projektus suma </a:t>
            </a:r>
            <a:r>
              <a:rPr lang="lt-LT" sz="2000" b="1" dirty="0">
                <a:solidFill>
                  <a:schemeClr val="tx1"/>
                </a:solidFill>
                <a:latin typeface="Times New Roman" panose="02020603050405020304" pitchFamily="18" charset="0"/>
                <a:cs typeface="Times New Roman" panose="02020603050405020304" pitchFamily="18" charset="0"/>
              </a:rPr>
              <a:t>889 724,79</a:t>
            </a:r>
            <a:r>
              <a:rPr lang="lt-LT" sz="2000" dirty="0">
                <a:solidFill>
                  <a:schemeClr val="tx1"/>
                </a:solidFill>
                <a:latin typeface="Times New Roman" panose="02020603050405020304" pitchFamily="18" charset="0"/>
                <a:cs typeface="Times New Roman" panose="02020603050405020304" pitchFamily="18" charset="0"/>
              </a:rPr>
              <a:t> Eur iš EŽŪFKP ir Lietuvos Respublikos valstybės biudžeto lėšų.</a:t>
            </a:r>
          </a:p>
          <a:p>
            <a:pPr marL="0" indent="0" algn="just">
              <a:buNone/>
            </a:pPr>
            <a:endParaRPr lang="lt-LT" sz="15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lt-LT" sz="2000" dirty="0">
                <a:solidFill>
                  <a:schemeClr val="tx1"/>
                </a:solidFill>
                <a:latin typeface="Times New Roman" panose="02020603050405020304" pitchFamily="18" charset="0"/>
                <a:cs typeface="Times New Roman" panose="02020603050405020304" pitchFamily="18" charset="0"/>
              </a:rPr>
              <a:t>Finansavimas bus skiriamas pagal priemonės „Ūkio ir verslo plėtra“ veiklos sritis:</a:t>
            </a:r>
          </a:p>
          <a:p>
            <a:pPr algn="just">
              <a:buFont typeface="Wingdings" panose="05000000000000000000" pitchFamily="2" charset="2"/>
              <a:buChar char="Ø"/>
            </a:pPr>
            <a:r>
              <a:rPr lang="lt-LT" sz="2000" b="1" dirty="0">
                <a:solidFill>
                  <a:schemeClr val="tx1"/>
                </a:solidFill>
                <a:latin typeface="Times New Roman" panose="02020603050405020304" pitchFamily="18" charset="0"/>
                <a:cs typeface="Times New Roman" panose="02020603050405020304" pitchFamily="18" charset="0"/>
              </a:rPr>
              <a:t>„Parama ne žemės ūkio verslui kaimo vietovėse pradėti“, paramos suma iki 50 000, 00 Eur</a:t>
            </a:r>
            <a:endParaRPr lang="lt-LT" sz="20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lt-LT" sz="2000" b="1" dirty="0">
                <a:solidFill>
                  <a:schemeClr val="tx1"/>
                </a:solidFill>
                <a:latin typeface="Times New Roman" panose="02020603050405020304" pitchFamily="18" charset="0"/>
                <a:cs typeface="Times New Roman" panose="02020603050405020304" pitchFamily="18" charset="0"/>
              </a:rPr>
              <a:t>„Parama ne žemės ūkio verslui kaimo vietovėse plėtoti“, paramos suma iki 49 818,00 Eur</a:t>
            </a:r>
          </a:p>
          <a:p>
            <a:pPr marL="0" indent="0" algn="just">
              <a:buNone/>
            </a:pPr>
            <a:endParaRPr lang="lt-LT" sz="15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lt-LT" sz="2000" dirty="0">
                <a:solidFill>
                  <a:schemeClr val="tx1"/>
                </a:solidFill>
                <a:latin typeface="Times New Roman" panose="02020603050405020304" pitchFamily="18" charset="0"/>
                <a:cs typeface="Times New Roman" panose="02020603050405020304" pitchFamily="18" charset="0"/>
              </a:rPr>
              <a:t>Tinkami vietos projektų vykdytojai: fiziniai ir juridiniai asmenys, </a:t>
            </a:r>
            <a:r>
              <a:rPr lang="lt-LT" sz="2000" dirty="0" err="1">
                <a:solidFill>
                  <a:schemeClr val="tx1"/>
                </a:solidFill>
                <a:latin typeface="Times New Roman" panose="02020603050405020304" pitchFamily="18" charset="0"/>
                <a:cs typeface="Times New Roman" panose="02020603050405020304" pitchFamily="18" charset="0"/>
              </a:rPr>
              <a:t>t.y</a:t>
            </a:r>
            <a:r>
              <a:rPr lang="lt-LT" sz="2000" dirty="0">
                <a:solidFill>
                  <a:schemeClr val="tx1"/>
                </a:solidFill>
                <a:latin typeface="Times New Roman" panose="02020603050405020304" pitchFamily="18" charset="0"/>
                <a:cs typeface="Times New Roman" panose="02020603050405020304" pitchFamily="18" charset="0"/>
              </a:rPr>
              <a:t>. ūkininkas ar kitas fizinis asmuo, labai maža įmonė, maža įmonė ir vidutinė įmonė (tik verslui plėtoti).</a:t>
            </a:r>
          </a:p>
        </p:txBody>
      </p:sp>
      <p:sp>
        <p:nvSpPr>
          <p:cNvPr id="4" name="Pavadinimas 1">
            <a:extLst>
              <a:ext uri="{FF2B5EF4-FFF2-40B4-BE49-F238E27FC236}">
                <a16:creationId xmlns:a16="http://schemas.microsoft.com/office/drawing/2014/main" id="{BF5426B2-51E5-4C1F-BFA7-CC07184AACA7}"/>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BENDRA INFORMACIJA</a:t>
            </a:r>
            <a:endParaRPr lang="lt-LT" sz="2000" b="1" dirty="0">
              <a:solidFill>
                <a:schemeClr val="accent2">
                  <a:lumMod val="50000"/>
                </a:schemeClr>
              </a:solidFill>
            </a:endParaRPr>
          </a:p>
        </p:txBody>
      </p:sp>
    </p:spTree>
    <p:extLst>
      <p:ext uri="{BB962C8B-B14F-4D97-AF65-F5344CB8AC3E}">
        <p14:creationId xmlns:p14="http://schemas.microsoft.com/office/powerpoint/2010/main" val="1957066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B2927B10-73EE-4AB9-9D1C-5CEACBF09988}"/>
              </a:ext>
            </a:extLst>
          </p:cNvPr>
          <p:cNvSpPr>
            <a:spLocks noGrp="1"/>
          </p:cNvSpPr>
          <p:nvPr>
            <p:ph idx="1"/>
          </p:nvPr>
        </p:nvSpPr>
        <p:spPr>
          <a:xfrm>
            <a:off x="677334" y="1295400"/>
            <a:ext cx="10282766" cy="5257799"/>
          </a:xfrm>
        </p:spPr>
        <p:txBody>
          <a:bodyPr>
            <a:normAutofit fontScale="77500" lnSpcReduction="20000"/>
          </a:bodyPr>
          <a:lstStyle/>
          <a:p>
            <a:pPr marL="0" indent="0" algn="just">
              <a:spcBef>
                <a:spcPts val="600"/>
              </a:spcBef>
              <a:buNone/>
            </a:pPr>
            <a:r>
              <a:rPr lang="lt-LT" sz="2300" dirty="0">
                <a:latin typeface="Times New Roman" panose="02020603050405020304" pitchFamily="18" charset="0"/>
                <a:cs typeface="Times New Roman" panose="02020603050405020304" pitchFamily="18" charset="0"/>
              </a:rPr>
              <a:t>     Jei vietos projekte numatytos investicijos, susijusios su licencijuojama veikla arba veikla, kuriai vykdyti turi būti išduotas leidimas, ne vėliau kaip kartu su galutiniu mokėjimo prašymu turi būti pateikta licencijos arba leidimo kopija.</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Jei vietos projekte numatytos investicijos, susijusios su maisto tvarkymu, jos turi atitikti Valstybinės maisto ir veterinarijos tarnybos kontroliuojamų teisės aktų reikalavimus, kai investicijoms yra taikomi tokie reikalavimai.</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Vietos projekto turinys turi būti nesusijęs su šiomis veiklos sritimis:</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alkoholinių gėrimų gamyba;</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tabako gaminių gamyba;</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ginklų, šaudmenų ir jų dalių gamyba;</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azartinių lošimų, lažybų, loterijų organizavimu;</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finansiniu tarpininkavimu, pagalbine finansinio tarpininkavimo veikla;</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draudimo, perdraudimo ir pensijų lėšų kaupimo veikla;</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nekilnojamojo turto operacijomis;</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teisinės veiklos organizavimu;</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medžiokle, gyvūnų gaudymu spąstais ir kitais įrankiais, medžioklės ir brakonieriavimo patirties sklaida ir su tuo susijusiomis paslaugomis;</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farmacine veikla;</a:t>
            </a:r>
          </a:p>
          <a:p>
            <a:pPr marL="0" indent="0" algn="just">
              <a:spcBef>
                <a:spcPts val="600"/>
              </a:spcBef>
              <a:buNone/>
            </a:pPr>
            <a:r>
              <a:rPr lang="lt-LT" sz="2300" dirty="0">
                <a:latin typeface="Times New Roman" panose="02020603050405020304" pitchFamily="18" charset="0"/>
                <a:cs typeface="Times New Roman" panose="02020603050405020304" pitchFamily="18" charset="0"/>
              </a:rPr>
              <a:t>* krovinių gabenimu keliais.</a:t>
            </a:r>
          </a:p>
          <a:p>
            <a:pPr marL="0" indent="0">
              <a:buNone/>
            </a:pPr>
            <a:endParaRPr lang="lt-LT" dirty="0"/>
          </a:p>
        </p:txBody>
      </p:sp>
      <p:sp>
        <p:nvSpPr>
          <p:cNvPr id="4" name="Pavadinimas 1">
            <a:extLst>
              <a:ext uri="{FF2B5EF4-FFF2-40B4-BE49-F238E27FC236}">
                <a16:creationId xmlns:a16="http://schemas.microsoft.com/office/drawing/2014/main" id="{08678218-4D8E-4CED-9BB0-8CAB5860F1C6}"/>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TINKAMUMO SĄLYGOS VIETOS PROJEKTUI (V)</a:t>
            </a:r>
            <a:endParaRPr lang="lt-LT" sz="2000" b="1" dirty="0">
              <a:solidFill>
                <a:schemeClr val="accent2">
                  <a:lumMod val="50000"/>
                </a:schemeClr>
              </a:solidFill>
            </a:endParaRPr>
          </a:p>
        </p:txBody>
      </p:sp>
    </p:spTree>
    <p:extLst>
      <p:ext uri="{BB962C8B-B14F-4D97-AF65-F5344CB8AC3E}">
        <p14:creationId xmlns:p14="http://schemas.microsoft.com/office/powerpoint/2010/main" val="2876143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438EFDB8-ACAA-4CB8-93B0-10CEBFEC7882}"/>
              </a:ext>
            </a:extLst>
          </p:cNvPr>
          <p:cNvSpPr>
            <a:spLocks noGrp="1"/>
          </p:cNvSpPr>
          <p:nvPr>
            <p:ph idx="1"/>
          </p:nvPr>
        </p:nvSpPr>
        <p:spPr>
          <a:xfrm>
            <a:off x="677334" y="1320799"/>
            <a:ext cx="10282766" cy="5194301"/>
          </a:xfrm>
        </p:spPr>
        <p:txBody>
          <a:bodyPr>
            <a:normAutofit fontScale="92500"/>
          </a:bodyPr>
          <a:lstStyle/>
          <a:p>
            <a:pPr algn="just">
              <a:spcBef>
                <a:spcPts val="400"/>
              </a:spcBef>
              <a:buFont typeface="Wingdings" panose="05000000000000000000" pitchFamily="2" charset="2"/>
              <a:buChar char="ü"/>
            </a:pPr>
            <a:r>
              <a:rPr lang="lt-LT" sz="2000" dirty="0">
                <a:latin typeface="Times New Roman" panose="02020603050405020304" pitchFamily="18" charset="0"/>
                <a:cs typeface="Times New Roman" panose="02020603050405020304" pitchFamily="18" charset="0"/>
              </a:rPr>
              <a:t>Nuo paramos paraiškos pateikimo dienos iki projekto kontrolės laikotarpio pabaigos nenutraukti ar neperkelti gamybinės veiklos už VVG teritorijos ribų, nepakeisti infrastruktūros objekto ar jo dalies nuosavybės teisių, nepakeisti remiamos veiklos pobūdžio, tikslų, projekto įgyvendinimo sąlygų.</a:t>
            </a:r>
          </a:p>
          <a:p>
            <a:pPr algn="just">
              <a:spcBef>
                <a:spcPts val="400"/>
              </a:spcBef>
              <a:buFont typeface="Wingdings" panose="05000000000000000000" pitchFamily="2" charset="2"/>
              <a:buChar char="ü"/>
            </a:pPr>
            <a:r>
              <a:rPr lang="lt-LT" sz="2000" dirty="0">
                <a:latin typeface="Times New Roman" panose="02020603050405020304" pitchFamily="18" charset="0"/>
                <a:cs typeface="Times New Roman" panose="02020603050405020304" pitchFamily="18" charset="0"/>
              </a:rPr>
              <a:t>Viešinti gautą paramą.</a:t>
            </a:r>
          </a:p>
          <a:p>
            <a:pPr algn="just">
              <a:spcBef>
                <a:spcPts val="400"/>
              </a:spcBef>
              <a:buFont typeface="Wingdings" panose="05000000000000000000" pitchFamily="2" charset="2"/>
              <a:buChar char="ü"/>
            </a:pPr>
            <a:r>
              <a:rPr lang="lt-LT" sz="2000" dirty="0">
                <a:latin typeface="Times New Roman" panose="02020603050405020304" pitchFamily="18" charset="0"/>
                <a:cs typeface="Times New Roman" panose="02020603050405020304" pitchFamily="18" charset="0"/>
              </a:rPr>
              <a:t>Apdrausti turtą, kuriam įsigyti ar sukurti panaudota parama.</a:t>
            </a:r>
          </a:p>
          <a:p>
            <a:pPr algn="just">
              <a:spcBef>
                <a:spcPts val="400"/>
              </a:spcBef>
              <a:buFont typeface="Wingdings" panose="05000000000000000000" pitchFamily="2" charset="2"/>
              <a:buChar char="ü"/>
            </a:pPr>
            <a:r>
              <a:rPr lang="lt-LT" sz="2000" dirty="0">
                <a:latin typeface="Times New Roman" panose="02020603050405020304" pitchFamily="18" charset="0"/>
                <a:cs typeface="Times New Roman" panose="02020603050405020304" pitchFamily="18" charset="0"/>
              </a:rPr>
              <a:t>Pareiškėjas įsipareigoja užtikrinti, kad išlaidos, kurioms finansuoti prašoma paramos, nebuvo, nėra ir nebus finansuojamos iš kitų ES fondų ir kitų viešųjų lėšų.</a:t>
            </a:r>
          </a:p>
          <a:p>
            <a:pPr algn="just">
              <a:spcBef>
                <a:spcPts val="400"/>
              </a:spcBef>
              <a:buFont typeface="Wingdings" panose="05000000000000000000" pitchFamily="2" charset="2"/>
              <a:buChar char="ü"/>
            </a:pPr>
            <a:r>
              <a:rPr lang="lt-LT" sz="2000" dirty="0">
                <a:latin typeface="Times New Roman" panose="02020603050405020304" pitchFamily="18" charset="0"/>
                <a:cs typeface="Times New Roman" panose="02020603050405020304" pitchFamily="18" charset="0"/>
              </a:rPr>
              <a:t>Pradėti projekto įgyvendinimo darbus</a:t>
            </a:r>
            <a:r>
              <a:rPr lang="lt-LT" sz="2000" baseline="30000" dirty="0">
                <a:latin typeface="Times New Roman" panose="02020603050405020304" pitchFamily="18" charset="0"/>
                <a:cs typeface="Times New Roman" panose="02020603050405020304" pitchFamily="18" charset="0"/>
              </a:rPr>
              <a:t>1</a:t>
            </a:r>
            <a:r>
              <a:rPr lang="lt-LT" sz="2000" dirty="0">
                <a:latin typeface="Times New Roman" panose="02020603050405020304" pitchFamily="18" charset="0"/>
                <a:cs typeface="Times New Roman" panose="02020603050405020304" pitchFamily="18" charset="0"/>
              </a:rPr>
              <a:t> ne vėliau kaip per 6 mėnesius (verslo pradžiai per 9 mėnesius) nuo paramos sutarties pasirašymo dienos.</a:t>
            </a:r>
          </a:p>
          <a:p>
            <a:pPr algn="just">
              <a:spcBef>
                <a:spcPts val="400"/>
              </a:spcBef>
              <a:buFont typeface="Wingdings" panose="05000000000000000000" pitchFamily="2" charset="2"/>
              <a:buChar char="ü"/>
            </a:pPr>
            <a:r>
              <a:rPr lang="lt-LT" sz="2000" dirty="0">
                <a:latin typeface="Times New Roman" panose="02020603050405020304" pitchFamily="18" charset="0"/>
                <a:cs typeface="Times New Roman" panose="02020603050405020304" pitchFamily="18" charset="0"/>
              </a:rPr>
              <a:t>Iki paramos sutarties pasirašymo dienos (ne vėliau kaip per 3 mėn. nuo sprendimo skirti paramą priėmimo dienos) pateikti pasirašytą paskolos sutartį ar finansinės nuomos (lizingo) sutartį.</a:t>
            </a:r>
          </a:p>
          <a:p>
            <a:pPr algn="just">
              <a:spcBef>
                <a:spcPts val="400"/>
              </a:spcBef>
              <a:buFont typeface="Wingdings" panose="05000000000000000000" pitchFamily="2" charset="2"/>
              <a:buChar char="ü"/>
            </a:pPr>
            <a:r>
              <a:rPr lang="lt-LT" sz="2000" dirty="0">
                <a:latin typeface="Times New Roman" panose="02020603050405020304" pitchFamily="18" charset="0"/>
                <a:cs typeface="Times New Roman" panose="02020603050405020304" pitchFamily="18" charset="0"/>
              </a:rPr>
              <a:t>Iki verslo plano įgyvendinimo pabaigos sukurti ne mažiau kaip vieną darbo vietą (etatą), susijusią su projekto veikla, kuriai prašoma paramos, ir išlaikyti ją iki kontrolės laikotarpio pabaigos.</a:t>
            </a:r>
          </a:p>
          <a:p>
            <a:pPr algn="just">
              <a:spcBef>
                <a:spcPts val="400"/>
              </a:spcBef>
              <a:buFont typeface="Wingdings" panose="05000000000000000000" pitchFamily="2" charset="2"/>
              <a:buChar char="ü"/>
            </a:pPr>
            <a:endParaRPr lang="lt-LT" sz="2000" dirty="0">
              <a:latin typeface="Times New Roman" panose="02020603050405020304" pitchFamily="18" charset="0"/>
              <a:cs typeface="Times New Roman" panose="02020603050405020304" pitchFamily="18" charset="0"/>
            </a:endParaRPr>
          </a:p>
          <a:p>
            <a:pPr marL="0" indent="0" algn="just">
              <a:spcBef>
                <a:spcPts val="400"/>
              </a:spcBef>
              <a:buNone/>
            </a:pPr>
            <a:r>
              <a:rPr lang="lt-LT" sz="1200" dirty="0">
                <a:latin typeface="Times New Roman" panose="02020603050405020304" pitchFamily="18" charset="0"/>
                <a:cs typeface="Times New Roman" panose="02020603050405020304" pitchFamily="18" charset="0"/>
              </a:rPr>
              <a:t>1. </a:t>
            </a:r>
            <a:r>
              <a:rPr lang="lt-LT" sz="1200" b="1" dirty="0">
                <a:latin typeface="Times New Roman" panose="02020603050405020304" pitchFamily="18" charset="0"/>
                <a:cs typeface="Times New Roman" panose="02020603050405020304" pitchFamily="18" charset="0"/>
              </a:rPr>
              <a:t>Darbų</a:t>
            </a:r>
            <a:r>
              <a:rPr lang="lt-LT" sz="1200" dirty="0">
                <a:latin typeface="Times New Roman" panose="02020603050405020304" pitchFamily="18" charset="0"/>
                <a:cs typeface="Times New Roman" panose="02020603050405020304" pitchFamily="18" charset="0"/>
              </a:rPr>
              <a:t> </a:t>
            </a:r>
            <a:r>
              <a:rPr lang="lt-LT" sz="1200" b="1" dirty="0">
                <a:latin typeface="Times New Roman" panose="02020603050405020304" pitchFamily="18" charset="0"/>
                <a:cs typeface="Times New Roman" panose="02020603050405020304" pitchFamily="18" charset="0"/>
              </a:rPr>
              <a:t>pradžia </a:t>
            </a:r>
            <a:r>
              <a:rPr lang="lt-LT" sz="1200" dirty="0">
                <a:latin typeface="Times New Roman" panose="02020603050405020304" pitchFamily="18" charset="0"/>
                <a:cs typeface="Times New Roman" panose="02020603050405020304" pitchFamily="18" charset="0"/>
              </a:rPr>
              <a:t>– laikas, kai pradedami su investicija susiję faktiniai statybos darbai arba prisiimamas pirmasis teisiškai privalomas sutartinis įsipareigojimas užsakyti ir (arba) įsigyti įrenginius, arba bet kuris kitas įsipareigojimas, dėl kurio investicija tampa neatšaukiama, priklausomai nuo to, kuris įvykis pirmesnis. Žemės pirkimas ir parengiamieji darbai, pvz., leidimų gavimas, nelaikomi darbų pradžia.</a:t>
            </a:r>
          </a:p>
          <a:p>
            <a:pPr>
              <a:spcBef>
                <a:spcPts val="400"/>
              </a:spcBef>
              <a:buFont typeface="Wingdings" panose="05000000000000000000" pitchFamily="2" charset="2"/>
              <a:buChar char="ü"/>
            </a:pPr>
            <a:endParaRPr lang="lt-LT" sz="2000" dirty="0">
              <a:latin typeface="Times New Roman" panose="02020603050405020304" pitchFamily="18" charset="0"/>
              <a:cs typeface="Times New Roman" panose="02020603050405020304" pitchFamily="18" charset="0"/>
            </a:endParaRPr>
          </a:p>
        </p:txBody>
      </p:sp>
      <p:sp>
        <p:nvSpPr>
          <p:cNvPr id="4" name="Pavadinimas 1">
            <a:extLst>
              <a:ext uri="{FF2B5EF4-FFF2-40B4-BE49-F238E27FC236}">
                <a16:creationId xmlns:a16="http://schemas.microsoft.com/office/drawing/2014/main" id="{FD12E03F-C600-4F7D-A29B-9ADF97198E87}"/>
              </a:ext>
            </a:extLst>
          </p:cNvPr>
          <p:cNvSpPr>
            <a:spLocks noGrp="1"/>
          </p:cNvSpPr>
          <p:nvPr>
            <p:ph type="title"/>
          </p:nvPr>
        </p:nvSpPr>
        <p:spPr>
          <a:xfrm>
            <a:off x="1797666" y="461038"/>
            <a:ext cx="8596668" cy="554962"/>
          </a:xfrm>
        </p:spPr>
        <p:txBody>
          <a:bodyPr>
            <a:no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VIETOS PROJEKTO VYKDYTOJO ĮSIPAREIGOJIMAI (I)</a:t>
            </a:r>
            <a:br>
              <a:rPr lang="lt-LT" sz="2000" b="1" dirty="0">
                <a:solidFill>
                  <a:schemeClr val="accent2">
                    <a:lumMod val="50000"/>
                  </a:schemeClr>
                </a:solidFill>
                <a:latin typeface="Times New Roman" panose="02020603050405020304" pitchFamily="18" charset="0"/>
                <a:cs typeface="Times New Roman" panose="02020603050405020304" pitchFamily="18" charset="0"/>
              </a:rPr>
            </a:br>
            <a:endParaRPr lang="lt-LT" sz="2000" b="1" dirty="0">
              <a:solidFill>
                <a:schemeClr val="accent2">
                  <a:lumMod val="50000"/>
                </a:schemeClr>
              </a:solidFill>
            </a:endParaRPr>
          </a:p>
        </p:txBody>
      </p:sp>
    </p:spTree>
    <p:extLst>
      <p:ext uri="{BB962C8B-B14F-4D97-AF65-F5344CB8AC3E}">
        <p14:creationId xmlns:p14="http://schemas.microsoft.com/office/powerpoint/2010/main" val="1898713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D59F85F6-B163-4C95-A49C-B37276E19175}"/>
              </a:ext>
            </a:extLst>
          </p:cNvPr>
          <p:cNvSpPr>
            <a:spLocks noGrp="1"/>
          </p:cNvSpPr>
          <p:nvPr>
            <p:ph idx="1"/>
          </p:nvPr>
        </p:nvSpPr>
        <p:spPr>
          <a:xfrm>
            <a:off x="677334" y="1219200"/>
            <a:ext cx="10257366" cy="5295899"/>
          </a:xfrm>
        </p:spPr>
        <p:txBody>
          <a:bodyPr>
            <a:normAutofit fontScale="92500" lnSpcReduction="10000"/>
          </a:bodyPr>
          <a:lstStyle/>
          <a:p>
            <a:pPr algn="just">
              <a:spcBef>
                <a:spcPts val="0"/>
              </a:spcBef>
              <a:buFont typeface="Wingdings" panose="05000000000000000000" pitchFamily="2" charset="2"/>
              <a:buChar char="ü"/>
            </a:pPr>
            <a:r>
              <a:rPr lang="lt-LT" sz="1900" dirty="0">
                <a:latin typeface="Times New Roman" panose="02020603050405020304" pitchFamily="18" charset="0"/>
                <a:cs typeface="Times New Roman" panose="02020603050405020304" pitchFamily="18" charset="0"/>
              </a:rPr>
              <a:t>Nuo paramos paraiškos pateikimo dienos iki projekto kontrolės laikotarpio pabaigos tvarkyti buhalterinę apskaitą.</a:t>
            </a:r>
          </a:p>
          <a:p>
            <a:pPr algn="just">
              <a:spcBef>
                <a:spcPts val="0"/>
              </a:spcBef>
              <a:buFont typeface="Wingdings" panose="05000000000000000000" pitchFamily="2" charset="2"/>
              <a:buChar char="ü"/>
            </a:pPr>
            <a:r>
              <a:rPr lang="lt-LT" sz="1900" dirty="0">
                <a:latin typeface="Times New Roman" panose="02020603050405020304" pitchFamily="18" charset="0"/>
                <a:cs typeface="Times New Roman" panose="02020603050405020304" pitchFamily="18" charset="0"/>
              </a:rPr>
              <a:t>Ne vėliau kaip per 10 darbo dienų pranešti Švenčionių VVG ir Agentūrai apie bet kurių duomenų, nurodytų pateiktoje ir užregistruotoje paramos paraiškoje, pasikeitimus.</a:t>
            </a:r>
          </a:p>
          <a:p>
            <a:pPr algn="just">
              <a:spcBef>
                <a:spcPts val="0"/>
              </a:spcBef>
              <a:buFont typeface="Wingdings" panose="05000000000000000000" pitchFamily="2" charset="2"/>
              <a:buChar char="ü"/>
            </a:pPr>
            <a:r>
              <a:rPr lang="lt-LT" sz="1900" dirty="0">
                <a:latin typeface="Times New Roman" panose="02020603050405020304" pitchFamily="18" charset="0"/>
                <a:cs typeface="Times New Roman" panose="02020603050405020304" pitchFamily="18" charset="0"/>
              </a:rPr>
              <a:t>Pasikeitus Smulkiojo ir vidutinio verslo subjekto statuso deklaracijoje (toliau – Deklaracija) pateiktiems duomenims, pateikti Švenčionių VVG ir (arba) Agentūrai atnaujintą Deklaraciją per 10 darbo dienų nuo duomenų pasikeitimo fakto.</a:t>
            </a:r>
          </a:p>
          <a:p>
            <a:pPr algn="just">
              <a:spcBef>
                <a:spcPts val="0"/>
              </a:spcBef>
              <a:buFont typeface="Wingdings" panose="05000000000000000000" pitchFamily="2" charset="2"/>
              <a:buChar char="ü"/>
            </a:pPr>
            <a:r>
              <a:rPr lang="lt-LT" sz="1900" dirty="0">
                <a:latin typeface="Times New Roman" panose="02020603050405020304" pitchFamily="18" charset="0"/>
                <a:cs typeface="Times New Roman" panose="02020603050405020304" pitchFamily="18" charset="0"/>
              </a:rPr>
              <a:t>Statybos užbaigimo dokumentus teisės aktų nustatyta tvarka įregistruoti IS „</a:t>
            </a:r>
            <a:r>
              <a:rPr lang="lt-LT" sz="1900" dirty="0" err="1">
                <a:latin typeface="Times New Roman" panose="02020603050405020304" pitchFamily="18" charset="0"/>
                <a:cs typeface="Times New Roman" panose="02020603050405020304" pitchFamily="18" charset="0"/>
              </a:rPr>
              <a:t>Infostatyba</a:t>
            </a:r>
            <a:r>
              <a:rPr lang="lt-LT" sz="1900" dirty="0">
                <a:latin typeface="Times New Roman" panose="02020603050405020304" pitchFamily="18" charset="0"/>
                <a:cs typeface="Times New Roman" panose="02020603050405020304" pitchFamily="18" charset="0"/>
              </a:rPr>
              <a:t>“. Jei dokumentų registruoti neprivaloma, jie turi būti pateikti Švenčionių VVG  ne vėliau kaip su paskutiniu mokėjimo prašymu.</a:t>
            </a:r>
          </a:p>
          <a:p>
            <a:pPr algn="just">
              <a:spcBef>
                <a:spcPts val="0"/>
              </a:spcBef>
              <a:buFont typeface="Wingdings" panose="05000000000000000000" pitchFamily="2" charset="2"/>
              <a:buChar char="ü"/>
            </a:pPr>
            <a:r>
              <a:rPr lang="lt-LT" sz="1900" dirty="0">
                <a:latin typeface="Times New Roman" panose="02020603050405020304" pitchFamily="18" charset="0"/>
                <a:cs typeface="Times New Roman" panose="02020603050405020304" pitchFamily="18" charset="0"/>
              </a:rPr>
              <a:t>Nuo paramos paraiškos pateikimo dienos iki kontrolės laikotarpio pabaigos užtikrinti, kad nebus sukurta neteisėtų sąlygų gauti paramą.</a:t>
            </a:r>
          </a:p>
          <a:p>
            <a:pPr algn="just">
              <a:spcBef>
                <a:spcPts val="0"/>
              </a:spcBef>
              <a:buFont typeface="Wingdings" panose="05000000000000000000" pitchFamily="2" charset="2"/>
              <a:buChar char="ü"/>
            </a:pPr>
            <a:r>
              <a:rPr lang="lt-LT" sz="1900" dirty="0">
                <a:latin typeface="Times New Roman" panose="02020603050405020304" pitchFamily="18" charset="0"/>
                <a:cs typeface="Times New Roman" panose="02020603050405020304" pitchFamily="18" charset="0"/>
              </a:rPr>
              <a:t>Iki verslo plano įgyvendinimo pabaigos sukurti naują (-</a:t>
            </a:r>
            <a:r>
              <a:rPr lang="lt-LT" sz="1900" dirty="0" err="1">
                <a:latin typeface="Times New Roman" panose="02020603050405020304" pitchFamily="18" charset="0"/>
                <a:cs typeface="Times New Roman" panose="02020603050405020304" pitchFamily="18" charset="0"/>
              </a:rPr>
              <a:t>as</a:t>
            </a:r>
            <a:r>
              <a:rPr lang="lt-LT" sz="1900" dirty="0">
                <a:latin typeface="Times New Roman" panose="02020603050405020304" pitchFamily="18" charset="0"/>
                <a:cs typeface="Times New Roman" panose="02020603050405020304" pitchFamily="18" charset="0"/>
              </a:rPr>
              <a:t>) darbo vietą (-</a:t>
            </a:r>
            <a:r>
              <a:rPr lang="lt-LT" sz="1900" dirty="0" err="1">
                <a:latin typeface="Times New Roman" panose="02020603050405020304" pitchFamily="18" charset="0"/>
                <a:cs typeface="Times New Roman" panose="02020603050405020304" pitchFamily="18" charset="0"/>
              </a:rPr>
              <a:t>as</a:t>
            </a:r>
            <a:r>
              <a:rPr lang="lt-LT" sz="1900" dirty="0">
                <a:latin typeface="Times New Roman" panose="02020603050405020304" pitchFamily="18" charset="0"/>
                <a:cs typeface="Times New Roman" panose="02020603050405020304" pitchFamily="18" charset="0"/>
              </a:rPr>
              <a:t>) ir pasiekti ekonominio gyvybingumo kriterijaus reikšmes, ir iki projekto kontrolės laikotarpio pabaigos išlaikyti naują (-</a:t>
            </a:r>
            <a:r>
              <a:rPr lang="lt-LT" sz="1900" dirty="0" err="1">
                <a:latin typeface="Times New Roman" panose="02020603050405020304" pitchFamily="18" charset="0"/>
                <a:cs typeface="Times New Roman" panose="02020603050405020304" pitchFamily="18" charset="0"/>
              </a:rPr>
              <a:t>as</a:t>
            </a:r>
            <a:r>
              <a:rPr lang="lt-LT" sz="1900" dirty="0">
                <a:latin typeface="Times New Roman" panose="02020603050405020304" pitchFamily="18" charset="0"/>
                <a:cs typeface="Times New Roman" panose="02020603050405020304" pitchFamily="18" charset="0"/>
              </a:rPr>
              <a:t>) darbo vietą (-</a:t>
            </a:r>
            <a:r>
              <a:rPr lang="lt-LT" sz="1900" dirty="0" err="1">
                <a:latin typeface="Times New Roman" panose="02020603050405020304" pitchFamily="18" charset="0"/>
                <a:cs typeface="Times New Roman" panose="02020603050405020304" pitchFamily="18" charset="0"/>
              </a:rPr>
              <a:t>as</a:t>
            </a:r>
            <a:r>
              <a:rPr lang="lt-LT" sz="1900" dirty="0">
                <a:latin typeface="Times New Roman" panose="02020603050405020304" pitchFamily="18" charset="0"/>
                <a:cs typeface="Times New Roman" panose="02020603050405020304" pitchFamily="18" charset="0"/>
              </a:rPr>
              <a:t>).</a:t>
            </a:r>
          </a:p>
          <a:p>
            <a:pPr algn="just">
              <a:spcBef>
                <a:spcPts val="0"/>
              </a:spcBef>
              <a:buFont typeface="Wingdings" panose="05000000000000000000" pitchFamily="2" charset="2"/>
              <a:buChar char="ü"/>
            </a:pPr>
            <a:r>
              <a:rPr lang="lt-LT" dirty="0">
                <a:latin typeface="Times New Roman" panose="02020603050405020304" pitchFamily="18" charset="0"/>
                <a:cs typeface="Times New Roman" panose="02020603050405020304" pitchFamily="18" charset="0"/>
              </a:rPr>
              <a:t>Užtikrinti, kad ne vėliau kaip nuo verslo plano įgyvendinimo pabaigos iki kontrolės laikotarpio pabaigos nekilnojamasis turtas, kuriame vykdoma iš paramos lėšų finansuojama ekonominė veikla ir (arba) kuriame yra saugomas iš paramos lėšų įgytas turtas, bus tinkamas ekonominei veiklai vykdyti ir (arba) turtui saugoti, t. y. turi būti užtikrinta tinkama nekilnojamojo turto būklė ir pakankamas plotas, įrengtos būtinos inžinerinės sistemos.</a:t>
            </a:r>
          </a:p>
          <a:p>
            <a:pPr algn="just">
              <a:spcBef>
                <a:spcPts val="0"/>
              </a:spcBef>
              <a:buFont typeface="Wingdings" panose="05000000000000000000" pitchFamily="2" charset="2"/>
              <a:buChar char="ü"/>
            </a:pPr>
            <a:r>
              <a:rPr lang="lt-LT" dirty="0">
                <a:latin typeface="Times New Roman" panose="02020603050405020304" pitchFamily="18" charset="0"/>
                <a:cs typeface="Times New Roman" panose="02020603050405020304" pitchFamily="18" charset="0"/>
              </a:rPr>
              <a:t>Užtikrinti, kad visos jo įgytos investicijos atitiks darbo saugos reikalavimus.</a:t>
            </a:r>
            <a:endParaRPr lang="lt-LT" sz="1900" dirty="0">
              <a:latin typeface="Times New Roman" panose="02020603050405020304" pitchFamily="18" charset="0"/>
              <a:cs typeface="Times New Roman" panose="02020603050405020304" pitchFamily="18" charset="0"/>
            </a:endParaRPr>
          </a:p>
        </p:txBody>
      </p:sp>
      <p:sp>
        <p:nvSpPr>
          <p:cNvPr id="4" name="Pavadinimas 1">
            <a:extLst>
              <a:ext uri="{FF2B5EF4-FFF2-40B4-BE49-F238E27FC236}">
                <a16:creationId xmlns:a16="http://schemas.microsoft.com/office/drawing/2014/main" id="{2FABB533-546F-4D04-B2F3-5398302FFEC1}"/>
              </a:ext>
            </a:extLst>
          </p:cNvPr>
          <p:cNvSpPr>
            <a:spLocks noGrp="1"/>
          </p:cNvSpPr>
          <p:nvPr>
            <p:ph type="title"/>
          </p:nvPr>
        </p:nvSpPr>
        <p:spPr>
          <a:xfrm>
            <a:off x="1797666" y="461038"/>
            <a:ext cx="8596668" cy="554962"/>
          </a:xfrm>
        </p:spPr>
        <p:txBody>
          <a:bodyPr>
            <a:no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VIETOS PROJEKTO VYKDYTOJO ĮSIPAREIGOJIMAI (II)</a:t>
            </a:r>
            <a:br>
              <a:rPr lang="lt-LT" sz="2000" b="1" dirty="0">
                <a:solidFill>
                  <a:schemeClr val="accent2">
                    <a:lumMod val="50000"/>
                  </a:schemeClr>
                </a:solidFill>
                <a:latin typeface="Times New Roman" panose="02020603050405020304" pitchFamily="18" charset="0"/>
                <a:cs typeface="Times New Roman" panose="02020603050405020304" pitchFamily="18" charset="0"/>
              </a:rPr>
            </a:br>
            <a:endParaRPr lang="lt-LT" sz="2000" b="1" dirty="0">
              <a:solidFill>
                <a:schemeClr val="accent2">
                  <a:lumMod val="50000"/>
                </a:schemeClr>
              </a:solidFill>
            </a:endParaRPr>
          </a:p>
        </p:txBody>
      </p:sp>
    </p:spTree>
    <p:extLst>
      <p:ext uri="{BB962C8B-B14F-4D97-AF65-F5344CB8AC3E}">
        <p14:creationId xmlns:p14="http://schemas.microsoft.com/office/powerpoint/2010/main" val="3404669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4C3EB4B8-6C4F-41EA-9916-CA8DBC0F225C}"/>
              </a:ext>
            </a:extLst>
          </p:cNvPr>
          <p:cNvSpPr>
            <a:spLocks noGrp="1"/>
          </p:cNvSpPr>
          <p:nvPr>
            <p:ph idx="1"/>
          </p:nvPr>
        </p:nvSpPr>
        <p:spPr>
          <a:xfrm>
            <a:off x="702734" y="2808289"/>
            <a:ext cx="10308166" cy="3880773"/>
          </a:xfrm>
        </p:spPr>
        <p:txBody>
          <a:bodyPr/>
          <a:lstStyle/>
          <a:p>
            <a:pPr marL="0" indent="0" algn="ctr">
              <a:buNone/>
              <a:defRPr/>
            </a:pPr>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lt-LT"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ČIŪ UŽ DĖMESĮ</a:t>
            </a:r>
          </a:p>
          <a:p>
            <a:pPr algn="ctr">
              <a:defRPr/>
            </a:pPr>
            <a:endParaRPr lang="lt-LT"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defRPr/>
            </a:pPr>
            <a:r>
              <a:rPr lang="lt-LT" sz="3200" b="1" dirty="0">
                <a:latin typeface="Times New Roman" panose="02020603050405020304" pitchFamily="18" charset="0"/>
                <a:ea typeface="Calibri" panose="020F0502020204030204" pitchFamily="34" charset="0"/>
                <a:cs typeface="Times New Roman" panose="02020603050405020304" pitchFamily="18" charset="0"/>
              </a:rPr>
              <a:t>Daugiau informacijos www.partneryste.org</a:t>
            </a:r>
          </a:p>
          <a:p>
            <a:pPr marL="0" indent="0" algn="ctr">
              <a:buNone/>
              <a:defRPr/>
            </a:pPr>
            <a:r>
              <a:rPr lang="lt-LT" sz="3200" b="1" dirty="0">
                <a:latin typeface="Times New Roman" panose="02020603050405020304" pitchFamily="18" charset="0"/>
                <a:ea typeface="Calibri" panose="020F0502020204030204" pitchFamily="34" charset="0"/>
                <a:cs typeface="Times New Roman" panose="02020603050405020304" pitchFamily="18" charset="0"/>
              </a:rPr>
              <a:t>Sužinok naujienas apie paramą pirmas – </a:t>
            </a:r>
          </a:p>
          <a:p>
            <a:pPr marL="0" indent="0" algn="ctr">
              <a:buNone/>
              <a:defRPr/>
            </a:pPr>
            <a:r>
              <a:rPr lang="lt-LT" sz="3200" b="1" dirty="0">
                <a:latin typeface="Times New Roman" panose="02020603050405020304" pitchFamily="18" charset="0"/>
                <a:ea typeface="Calibri" panose="020F0502020204030204" pitchFamily="34" charset="0"/>
                <a:cs typeface="Times New Roman" panose="02020603050405020304" pitchFamily="18" charset="0"/>
              </a:rPr>
              <a:t>prisijunk prie „Facebook“!</a:t>
            </a:r>
          </a:p>
          <a:p>
            <a:pPr marL="0" indent="0">
              <a:buNone/>
            </a:pPr>
            <a:endParaRPr lang="lt-LT" b="1" dirty="0"/>
          </a:p>
        </p:txBody>
      </p:sp>
      <p:sp>
        <p:nvSpPr>
          <p:cNvPr id="4" name="Pavadinimas 1">
            <a:extLst>
              <a:ext uri="{FF2B5EF4-FFF2-40B4-BE49-F238E27FC236}">
                <a16:creationId xmlns:a16="http://schemas.microsoft.com/office/drawing/2014/main" id="{A40D5919-4A1E-43C8-9BBD-3A46CE3A8912}"/>
              </a:ext>
            </a:extLst>
          </p:cNvPr>
          <p:cNvSpPr>
            <a:spLocks noGrp="1"/>
          </p:cNvSpPr>
          <p:nvPr>
            <p:ph type="title"/>
          </p:nvPr>
        </p:nvSpPr>
        <p:spPr>
          <a:xfrm>
            <a:off x="1484311" y="685801"/>
            <a:ext cx="10018713" cy="1104900"/>
          </a:xfrm>
        </p:spPr>
        <p:txBody>
          <a:bodyPr>
            <a:noAutofit/>
          </a:bodyPr>
          <a:lstStyle/>
          <a:p>
            <a:pPr algn="ctr"/>
            <a:r>
              <a:rPr lang="lt-LT" sz="3200" b="1" dirty="0">
                <a:solidFill>
                  <a:schemeClr val="accent2">
                    <a:lumMod val="75000"/>
                  </a:schemeClr>
                </a:solidFill>
                <a:latin typeface="Times New Roman" panose="02020603050405020304" pitchFamily="18" charset="0"/>
                <a:cs typeface="Times New Roman" panose="02020603050405020304" pitchFamily="18" charset="0"/>
              </a:rPr>
              <a:t>Švenčionių rajono vietos veiklos grupė</a:t>
            </a:r>
            <a:br>
              <a:rPr lang="lt-LT" sz="3200" b="1" dirty="0">
                <a:solidFill>
                  <a:schemeClr val="accent2">
                    <a:lumMod val="75000"/>
                  </a:schemeClr>
                </a:solidFill>
                <a:latin typeface="Times New Roman" panose="02020603050405020304" pitchFamily="18" charset="0"/>
                <a:cs typeface="Times New Roman" panose="02020603050405020304" pitchFamily="18" charset="0"/>
              </a:rPr>
            </a:br>
            <a:r>
              <a:rPr lang="lt-LT" sz="3200" b="1" dirty="0">
                <a:solidFill>
                  <a:schemeClr val="accent2">
                    <a:lumMod val="75000"/>
                  </a:schemeClr>
                </a:solidFill>
                <a:latin typeface="Times New Roman" panose="02020603050405020304" pitchFamily="18" charset="0"/>
                <a:cs typeface="Times New Roman" panose="02020603050405020304" pitchFamily="18" charset="0"/>
              </a:rPr>
              <a:t> „Švenčionių partnerystė“</a:t>
            </a:r>
            <a:br>
              <a:rPr lang="lt-LT" sz="3200" b="1" dirty="0">
                <a:solidFill>
                  <a:schemeClr val="accent2">
                    <a:lumMod val="75000"/>
                  </a:schemeClr>
                </a:solidFill>
                <a:latin typeface="Times New Roman" panose="02020603050405020304" pitchFamily="18" charset="0"/>
                <a:cs typeface="Times New Roman" panose="02020603050405020304" pitchFamily="18" charset="0"/>
              </a:rPr>
            </a:br>
            <a:endParaRPr lang="lt-LT" sz="3200" b="1" dirty="0">
              <a:solidFill>
                <a:schemeClr val="accent2">
                  <a:lumMod val="75000"/>
                </a:schemeClr>
              </a:solidFill>
            </a:endParaRPr>
          </a:p>
        </p:txBody>
      </p:sp>
    </p:spTree>
    <p:extLst>
      <p:ext uri="{BB962C8B-B14F-4D97-AF65-F5344CB8AC3E}">
        <p14:creationId xmlns:p14="http://schemas.microsoft.com/office/powerpoint/2010/main" val="170690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0F4148D2-5113-4D0F-9629-F4AF5F6B242C}"/>
              </a:ext>
            </a:extLst>
          </p:cNvPr>
          <p:cNvSpPr>
            <a:spLocks noGrp="1"/>
          </p:cNvSpPr>
          <p:nvPr>
            <p:ph idx="1"/>
          </p:nvPr>
        </p:nvSpPr>
        <p:spPr>
          <a:xfrm>
            <a:off x="677333" y="1274885"/>
            <a:ext cx="10436143" cy="5310553"/>
          </a:xfrm>
        </p:spPr>
        <p:txBody>
          <a:bodyPr>
            <a:normAutofit fontScale="92500" lnSpcReduction="10000"/>
          </a:bodyPr>
          <a:lstStyle/>
          <a:p>
            <a:pPr marL="0" indent="0" algn="just">
              <a:spcBef>
                <a:spcPts val="0"/>
              </a:spcBef>
              <a:buNone/>
            </a:pPr>
            <a:r>
              <a:rPr lang="lt-LT" sz="2000" b="1" dirty="0">
                <a:latin typeface="Times New Roman" panose="02020603050405020304" pitchFamily="18" charset="0"/>
                <a:cs typeface="Times New Roman" panose="02020603050405020304" pitchFamily="18" charset="0"/>
              </a:rPr>
              <a:t>1. Didesnis naujų darbo vietų skaičius </a:t>
            </a:r>
            <a:r>
              <a:rPr lang="lt-LT" sz="2000" b="1" i="1" dirty="0">
                <a:latin typeface="Times New Roman" panose="02020603050405020304" pitchFamily="18" charset="0"/>
                <a:cs typeface="Times New Roman" panose="02020603050405020304" pitchFamily="18" charset="0"/>
              </a:rPr>
              <a:t>(skaičiuojama pagal sukurtą pilną naują etatą</a:t>
            </a:r>
            <a:r>
              <a:rPr lang="lt-LT" sz="2000" b="1" dirty="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p>
            <a:pPr marL="0" indent="0" algn="just">
              <a:spcBef>
                <a:spcPts val="0"/>
              </a:spcBef>
              <a:buNone/>
            </a:pPr>
            <a:r>
              <a:rPr lang="lt-LT" sz="2000" dirty="0">
                <a:latin typeface="Times New Roman" panose="02020603050405020304" pitchFamily="18" charset="0"/>
                <a:cs typeface="Times New Roman" panose="02020603050405020304" pitchFamily="18" charset="0"/>
              </a:rPr>
              <a:t>* sukurti 2 etatai ir daugiau – </a:t>
            </a:r>
            <a:r>
              <a:rPr lang="lt-LT" sz="2000" b="1" dirty="0">
                <a:latin typeface="Times New Roman" panose="02020603050405020304" pitchFamily="18" charset="0"/>
                <a:cs typeface="Times New Roman" panose="02020603050405020304" pitchFamily="18" charset="0"/>
              </a:rPr>
              <a:t>25 balai</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sukurtas 1 etatas – </a:t>
            </a:r>
            <a:r>
              <a:rPr lang="lt-LT" sz="2000" b="1" dirty="0">
                <a:latin typeface="Times New Roman" panose="02020603050405020304" pitchFamily="18" charset="0"/>
                <a:cs typeface="Times New Roman" panose="02020603050405020304" pitchFamily="18" charset="0"/>
              </a:rPr>
              <a:t>15 balų</a:t>
            </a:r>
          </a:p>
          <a:p>
            <a:pPr marL="0" indent="0" algn="just">
              <a:spcBef>
                <a:spcPts val="0"/>
              </a:spcBef>
              <a:buNone/>
            </a:pPr>
            <a:endParaRPr lang="lt-LT" sz="500" b="1" dirty="0">
              <a:latin typeface="Times New Roman" panose="02020603050405020304" pitchFamily="18" charset="0"/>
              <a:cs typeface="Times New Roman" panose="02020603050405020304" pitchFamily="18" charset="0"/>
            </a:endParaRPr>
          </a:p>
          <a:p>
            <a:pPr marL="0" indent="0" algn="just">
              <a:spcBef>
                <a:spcPts val="0"/>
              </a:spcBef>
              <a:buNone/>
            </a:pPr>
            <a:r>
              <a:rPr lang="lt-LT" sz="2000" b="1" dirty="0">
                <a:latin typeface="Times New Roman" panose="02020603050405020304" pitchFamily="18" charset="0"/>
                <a:cs typeface="Times New Roman" panose="02020603050405020304" pitchFamily="18" charset="0"/>
              </a:rPr>
              <a:t>2. Didesnis naujų darbo vietų skaičius asmenims iki 40 metų (imtinai):</a:t>
            </a:r>
            <a:endParaRPr lang="lt-LT" sz="2000" dirty="0">
              <a:latin typeface="Times New Roman" panose="02020603050405020304" pitchFamily="18" charset="0"/>
              <a:cs typeface="Times New Roman" panose="02020603050405020304" pitchFamily="18" charset="0"/>
            </a:endParaRPr>
          </a:p>
          <a:p>
            <a:pPr marL="0" indent="0" algn="just">
              <a:spcBef>
                <a:spcPts val="0"/>
              </a:spcBef>
              <a:buNone/>
            </a:pPr>
            <a:r>
              <a:rPr lang="lt-LT" sz="2000" dirty="0">
                <a:latin typeface="Times New Roman" panose="02020603050405020304" pitchFamily="18" charset="0"/>
                <a:cs typeface="Times New Roman" panose="02020603050405020304" pitchFamily="18" charset="0"/>
              </a:rPr>
              <a:t>* sukurtos ir projekto kontrolės laikotarpiu išlaikytos 2 darbo vietos ir daugiau darbo vietų asmenims iki 40 metų (imtinai) – </a:t>
            </a:r>
            <a:r>
              <a:rPr lang="lt-LT" sz="2000" b="1" dirty="0">
                <a:latin typeface="Times New Roman" panose="02020603050405020304" pitchFamily="18" charset="0"/>
                <a:cs typeface="Times New Roman" panose="02020603050405020304" pitchFamily="18" charset="0"/>
              </a:rPr>
              <a:t>25 balai</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sukurta ir projekto kontrolės laikotarpiu išlaikyta 1 darbo vieta asmeniui iki 40 metų (imtinai) – </a:t>
            </a:r>
            <a:r>
              <a:rPr lang="lt-LT" sz="2000" b="1" dirty="0">
                <a:latin typeface="Times New Roman" panose="02020603050405020304" pitchFamily="18" charset="0"/>
                <a:cs typeface="Times New Roman" panose="02020603050405020304" pitchFamily="18" charset="0"/>
              </a:rPr>
              <a:t>15 balų</a:t>
            </a:r>
          </a:p>
          <a:p>
            <a:pPr marL="0" indent="0" algn="just">
              <a:spcBef>
                <a:spcPts val="0"/>
              </a:spcBef>
              <a:buNone/>
            </a:pPr>
            <a:endParaRPr lang="lt-LT" sz="500" b="1" dirty="0">
              <a:latin typeface="Times New Roman" panose="02020603050405020304" pitchFamily="18" charset="0"/>
              <a:cs typeface="Times New Roman" panose="02020603050405020304" pitchFamily="18" charset="0"/>
            </a:endParaRPr>
          </a:p>
          <a:p>
            <a:pPr marL="0" indent="0" algn="just">
              <a:spcBef>
                <a:spcPts val="0"/>
              </a:spcBef>
              <a:buNone/>
            </a:pPr>
            <a:r>
              <a:rPr lang="lt-LT" sz="2000" b="1" dirty="0">
                <a:latin typeface="Times New Roman" panose="02020603050405020304" pitchFamily="18" charset="0"/>
                <a:cs typeface="Times New Roman" panose="02020603050405020304" pitchFamily="18" charset="0"/>
              </a:rPr>
              <a:t>3. Vietos projektą teikia fizinis asmuo, kurio amžius paraiškos pateikimo metu yra:</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iki 40 metų (imtinai) amžiaus – </a:t>
            </a:r>
            <a:r>
              <a:rPr lang="lt-LT" sz="2000" b="1" dirty="0">
                <a:latin typeface="Times New Roman" panose="02020603050405020304" pitchFamily="18" charset="0"/>
                <a:cs typeface="Times New Roman" panose="02020603050405020304" pitchFamily="18" charset="0"/>
              </a:rPr>
              <a:t>20 balų</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41 ir daugiau amžiaus – </a:t>
            </a:r>
            <a:r>
              <a:rPr lang="lt-LT" sz="2000" b="1" dirty="0">
                <a:latin typeface="Times New Roman" panose="02020603050405020304" pitchFamily="18" charset="0"/>
                <a:cs typeface="Times New Roman" panose="02020603050405020304" pitchFamily="18" charset="0"/>
              </a:rPr>
              <a:t>10 balų</a:t>
            </a:r>
          </a:p>
          <a:p>
            <a:pPr marL="0" indent="0" algn="just">
              <a:spcBef>
                <a:spcPts val="0"/>
              </a:spcBef>
              <a:buNone/>
            </a:pPr>
            <a:endParaRPr lang="lt-LT" sz="500" b="1" dirty="0">
              <a:latin typeface="Times New Roman" panose="02020603050405020304" pitchFamily="18" charset="0"/>
              <a:cs typeface="Times New Roman" panose="02020603050405020304" pitchFamily="18" charset="0"/>
            </a:endParaRPr>
          </a:p>
          <a:p>
            <a:pPr marL="0" indent="0" algn="just">
              <a:spcBef>
                <a:spcPts val="0"/>
              </a:spcBef>
              <a:buNone/>
            </a:pPr>
            <a:r>
              <a:rPr lang="lt-LT" sz="2000" b="1" dirty="0">
                <a:latin typeface="Times New Roman" panose="02020603050405020304" pitchFamily="18" charset="0"/>
                <a:cs typeface="Times New Roman" panose="02020603050405020304" pitchFamily="18" charset="0"/>
              </a:rPr>
              <a:t>4. Pareiškėjas yra kaimo vietovėje veikiantis subjektas, kuris iki paraiškos pateikimo dienos:</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pareiškėjas (</a:t>
            </a:r>
            <a:r>
              <a:rPr lang="lt-LT" sz="2000" i="1" dirty="0">
                <a:latin typeface="Times New Roman" panose="02020603050405020304" pitchFamily="18" charset="0"/>
                <a:cs typeface="Times New Roman" panose="02020603050405020304" pitchFamily="18" charset="0"/>
              </a:rPr>
              <a:t>fizinis asmuo</a:t>
            </a:r>
            <a:r>
              <a:rPr lang="lt-LT" sz="2000" dirty="0">
                <a:latin typeface="Times New Roman" panose="02020603050405020304" pitchFamily="18" charset="0"/>
                <a:cs typeface="Times New Roman" panose="02020603050405020304" pitchFamily="18" charset="0"/>
              </a:rPr>
              <a:t>) – kaimo gyventojas arba pareiškėjo (</a:t>
            </a:r>
            <a:r>
              <a:rPr lang="lt-LT" sz="2000" i="1" dirty="0">
                <a:latin typeface="Times New Roman" panose="02020603050405020304" pitchFamily="18" charset="0"/>
                <a:cs typeface="Times New Roman" panose="02020603050405020304" pitchFamily="18" charset="0"/>
              </a:rPr>
              <a:t>juridinio asmens, pradedančio veiklą</a:t>
            </a:r>
            <a:r>
              <a:rPr lang="lt-LT" sz="2000" dirty="0">
                <a:latin typeface="Times New Roman" panose="02020603050405020304" pitchFamily="18" charset="0"/>
                <a:cs typeface="Times New Roman" panose="02020603050405020304" pitchFamily="18" charset="0"/>
              </a:rPr>
              <a:t>) pagrindinis akcininkas, turintis daugiau kaip 50 proc. akcijų (</a:t>
            </a:r>
            <a:r>
              <a:rPr lang="lt-LT" sz="2000" i="1" dirty="0">
                <a:latin typeface="Times New Roman" panose="02020603050405020304" pitchFamily="18" charset="0"/>
                <a:cs typeface="Times New Roman" panose="02020603050405020304" pitchFamily="18" charset="0"/>
              </a:rPr>
              <a:t>juridinių asmenų, kurie neturi ir negali turėti akcininkų, atveju pagrindiniam akcininkui prilyginamas vadovas</a:t>
            </a:r>
            <a:r>
              <a:rPr lang="lt-LT" sz="2000" dirty="0">
                <a:latin typeface="Times New Roman" panose="02020603050405020304" pitchFamily="18" charset="0"/>
                <a:cs typeface="Times New Roman" panose="02020603050405020304" pitchFamily="18" charset="0"/>
              </a:rPr>
              <a:t>), - ne trumpiau negu 1 metus deklaravęs gyvenamąją vietą kaimo vietovėje – </a:t>
            </a:r>
            <a:r>
              <a:rPr lang="lt-LT" sz="2000" b="1" dirty="0">
                <a:latin typeface="Times New Roman" panose="02020603050405020304" pitchFamily="18" charset="0"/>
                <a:cs typeface="Times New Roman" panose="02020603050405020304" pitchFamily="18" charset="0"/>
              </a:rPr>
              <a:t>20 balų</a:t>
            </a:r>
          </a:p>
          <a:p>
            <a:pPr marL="0" indent="0" algn="just">
              <a:spcBef>
                <a:spcPts val="0"/>
              </a:spcBef>
              <a:buNone/>
            </a:pPr>
            <a:endParaRPr lang="lt-LT" sz="500" b="1" dirty="0">
              <a:latin typeface="Times New Roman" panose="02020603050405020304" pitchFamily="18" charset="0"/>
              <a:cs typeface="Times New Roman" panose="02020603050405020304" pitchFamily="18" charset="0"/>
            </a:endParaRPr>
          </a:p>
          <a:p>
            <a:pPr marL="0" indent="0" algn="just">
              <a:spcBef>
                <a:spcPts val="0"/>
              </a:spcBef>
              <a:buNone/>
            </a:pPr>
            <a:r>
              <a:rPr lang="lt-LT" sz="2000" b="1" dirty="0">
                <a:latin typeface="Times New Roman" panose="02020603050405020304" pitchFamily="18" charset="0"/>
                <a:cs typeface="Times New Roman" panose="02020603050405020304" pitchFamily="18" charset="0"/>
              </a:rPr>
              <a:t>5. Pareiškėja </a:t>
            </a:r>
            <a:r>
              <a:rPr lang="lt-LT" sz="2000" dirty="0">
                <a:latin typeface="Times New Roman" panose="02020603050405020304" pitchFamily="18" charset="0"/>
                <a:cs typeface="Times New Roman" panose="02020603050405020304" pitchFamily="18" charset="0"/>
              </a:rPr>
              <a:t>(</a:t>
            </a:r>
            <a:r>
              <a:rPr lang="lt-LT" sz="2000" i="1" dirty="0">
                <a:latin typeface="Times New Roman" panose="02020603050405020304" pitchFamily="18" charset="0"/>
                <a:cs typeface="Times New Roman" panose="02020603050405020304" pitchFamily="18" charset="0"/>
              </a:rPr>
              <a:t>fizinis asmuo</a:t>
            </a:r>
            <a:r>
              <a:rPr lang="lt-LT" sz="2000" dirty="0">
                <a:latin typeface="Times New Roman" panose="02020603050405020304" pitchFamily="18" charset="0"/>
                <a:cs typeface="Times New Roman" panose="02020603050405020304" pitchFamily="18" charset="0"/>
              </a:rPr>
              <a:t>) </a:t>
            </a:r>
            <a:r>
              <a:rPr lang="lt-LT" sz="2000" b="1" dirty="0">
                <a:latin typeface="Times New Roman" panose="02020603050405020304" pitchFamily="18" charset="0"/>
                <a:cs typeface="Times New Roman" panose="02020603050405020304" pitchFamily="18" charset="0"/>
              </a:rPr>
              <a:t>yra moteris arba pareiškėjo </a:t>
            </a:r>
            <a:r>
              <a:rPr lang="lt-LT" sz="2000" i="1" dirty="0">
                <a:latin typeface="Times New Roman" panose="02020603050405020304" pitchFamily="18" charset="0"/>
                <a:cs typeface="Times New Roman" panose="02020603050405020304" pitchFamily="18" charset="0"/>
              </a:rPr>
              <a:t>(juridinio asmens) </a:t>
            </a:r>
            <a:r>
              <a:rPr lang="lt-LT" sz="2000" b="1" dirty="0">
                <a:latin typeface="Times New Roman" panose="02020603050405020304" pitchFamily="18" charset="0"/>
                <a:cs typeface="Times New Roman" panose="02020603050405020304" pitchFamily="18" charset="0"/>
              </a:rPr>
              <a:t>pagrindinė akcininkė</a:t>
            </a:r>
            <a:r>
              <a:rPr lang="lt-LT" sz="2000" dirty="0">
                <a:latin typeface="Times New Roman" panose="02020603050405020304" pitchFamily="18" charset="0"/>
                <a:cs typeface="Times New Roman" panose="02020603050405020304" pitchFamily="18" charset="0"/>
              </a:rPr>
              <a:t>, turinti daugiau kaip 50 proc. juridinio asmens akcijų (</a:t>
            </a:r>
            <a:r>
              <a:rPr lang="lt-LT" sz="2000" i="1" dirty="0">
                <a:latin typeface="Times New Roman" panose="02020603050405020304" pitchFamily="18" charset="0"/>
                <a:cs typeface="Times New Roman" panose="02020603050405020304" pitchFamily="18" charset="0"/>
              </a:rPr>
              <a:t>juridinių asmenų, kurie neturi ir negali turėti akcininkų, atveju pagrindiniam akcininkui prilyginamas vadovas</a:t>
            </a:r>
            <a:r>
              <a:rPr lang="lt-LT" sz="2000" dirty="0">
                <a:latin typeface="Times New Roman" panose="02020603050405020304" pitchFamily="18" charset="0"/>
                <a:cs typeface="Times New Roman" panose="02020603050405020304" pitchFamily="18" charset="0"/>
              </a:rPr>
              <a:t>) </a:t>
            </a:r>
            <a:r>
              <a:rPr lang="lt-LT" sz="2000" b="1" dirty="0">
                <a:latin typeface="Times New Roman" panose="02020603050405020304" pitchFamily="18" charset="0"/>
                <a:cs typeface="Times New Roman" panose="02020603050405020304" pitchFamily="18" charset="0"/>
              </a:rPr>
              <a:t>yra moteris </a:t>
            </a:r>
            <a:r>
              <a:rPr lang="lt-LT" sz="2000" dirty="0">
                <a:latin typeface="Times New Roman" panose="02020603050405020304" pitchFamily="18" charset="0"/>
                <a:cs typeface="Times New Roman" panose="02020603050405020304" pitchFamily="18" charset="0"/>
              </a:rPr>
              <a:t>– </a:t>
            </a:r>
            <a:r>
              <a:rPr lang="lt-LT" sz="2000" b="1" dirty="0">
                <a:latin typeface="Times New Roman" panose="02020603050405020304" pitchFamily="18" charset="0"/>
                <a:cs typeface="Times New Roman" panose="02020603050405020304" pitchFamily="18" charset="0"/>
              </a:rPr>
              <a:t>10 balų</a:t>
            </a:r>
          </a:p>
          <a:p>
            <a:pPr marL="0" indent="0">
              <a:buNone/>
            </a:pPr>
            <a:endParaRPr lang="lt-LT" dirty="0"/>
          </a:p>
        </p:txBody>
      </p:sp>
      <p:sp>
        <p:nvSpPr>
          <p:cNvPr id="4" name="Pavadinimas 1">
            <a:extLst>
              <a:ext uri="{FF2B5EF4-FFF2-40B4-BE49-F238E27FC236}">
                <a16:creationId xmlns:a16="http://schemas.microsoft.com/office/drawing/2014/main" id="{D3BA2E15-73FB-4792-B1C4-BD6F5781DBA9}"/>
              </a:ext>
            </a:extLst>
          </p:cNvPr>
          <p:cNvSpPr>
            <a:spLocks noGrp="1"/>
          </p:cNvSpPr>
          <p:nvPr>
            <p:ph type="title"/>
          </p:nvPr>
        </p:nvSpPr>
        <p:spPr>
          <a:xfrm>
            <a:off x="1797666" y="461038"/>
            <a:ext cx="8596668" cy="554962"/>
          </a:xfrm>
        </p:spPr>
        <p:txBody>
          <a:bodyPr>
            <a:no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VIETOS PROJEKTŲ ATRANKOS KRITERIJAI</a:t>
            </a:r>
            <a:br>
              <a:rPr lang="lt-LT" sz="2000" b="1" dirty="0">
                <a:solidFill>
                  <a:schemeClr val="accent2">
                    <a:lumMod val="50000"/>
                  </a:schemeClr>
                </a:solidFill>
                <a:latin typeface="Times New Roman" panose="02020603050405020304" pitchFamily="18" charset="0"/>
                <a:cs typeface="Times New Roman" panose="02020603050405020304" pitchFamily="18" charset="0"/>
              </a:rPr>
            </a:br>
            <a:r>
              <a:rPr lang="lt-LT" sz="2000" b="1" dirty="0">
                <a:solidFill>
                  <a:schemeClr val="accent2">
                    <a:lumMod val="50000"/>
                  </a:schemeClr>
                </a:solidFill>
                <a:latin typeface="Times New Roman" panose="02020603050405020304" pitchFamily="18" charset="0"/>
                <a:cs typeface="Times New Roman" panose="02020603050405020304" pitchFamily="18" charset="0"/>
              </a:rPr>
              <a:t>VERSLO PRADŽIAI </a:t>
            </a:r>
            <a:endParaRPr lang="lt-LT" sz="2000" b="1" dirty="0">
              <a:solidFill>
                <a:schemeClr val="accent2">
                  <a:lumMod val="50000"/>
                </a:schemeClr>
              </a:solidFill>
            </a:endParaRPr>
          </a:p>
        </p:txBody>
      </p:sp>
    </p:spTree>
    <p:extLst>
      <p:ext uri="{BB962C8B-B14F-4D97-AF65-F5344CB8AC3E}">
        <p14:creationId xmlns:p14="http://schemas.microsoft.com/office/powerpoint/2010/main" val="385749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1">
            <a:extLst>
              <a:ext uri="{FF2B5EF4-FFF2-40B4-BE49-F238E27FC236}">
                <a16:creationId xmlns:a16="http://schemas.microsoft.com/office/drawing/2014/main" id="{BBCD82A8-C5BB-45BA-A059-C60E909A0A2F}"/>
              </a:ext>
            </a:extLst>
          </p:cNvPr>
          <p:cNvSpPr>
            <a:spLocks noGrp="1"/>
          </p:cNvSpPr>
          <p:nvPr>
            <p:ph type="title"/>
          </p:nvPr>
        </p:nvSpPr>
        <p:spPr>
          <a:xfrm>
            <a:off x="1597070" y="443454"/>
            <a:ext cx="8596668" cy="554962"/>
          </a:xfrm>
        </p:spPr>
        <p:txBody>
          <a:bodyPr>
            <a:no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VIETOS PROJEKTŲ ATRANKOS KRITERIJAI</a:t>
            </a:r>
            <a:br>
              <a:rPr lang="lt-LT" sz="2000" b="1" dirty="0">
                <a:solidFill>
                  <a:schemeClr val="accent2">
                    <a:lumMod val="50000"/>
                  </a:schemeClr>
                </a:solidFill>
                <a:latin typeface="Times New Roman" panose="02020603050405020304" pitchFamily="18" charset="0"/>
                <a:cs typeface="Times New Roman" panose="02020603050405020304" pitchFamily="18" charset="0"/>
              </a:rPr>
            </a:br>
            <a:r>
              <a:rPr lang="lt-LT" sz="2000" b="1" dirty="0">
                <a:solidFill>
                  <a:schemeClr val="accent2">
                    <a:lumMod val="50000"/>
                  </a:schemeClr>
                </a:solidFill>
                <a:latin typeface="Times New Roman" panose="02020603050405020304" pitchFamily="18" charset="0"/>
                <a:cs typeface="Times New Roman" panose="02020603050405020304" pitchFamily="18" charset="0"/>
              </a:rPr>
              <a:t>VERSLO PLĖTRAI </a:t>
            </a:r>
            <a:endParaRPr lang="lt-LT" sz="2000" b="1" dirty="0">
              <a:solidFill>
                <a:schemeClr val="accent2">
                  <a:lumMod val="50000"/>
                </a:schemeClr>
              </a:solidFill>
            </a:endParaRPr>
          </a:p>
        </p:txBody>
      </p:sp>
      <p:sp>
        <p:nvSpPr>
          <p:cNvPr id="5" name="Turinio vietos rezervavimo ženklas 2">
            <a:extLst>
              <a:ext uri="{FF2B5EF4-FFF2-40B4-BE49-F238E27FC236}">
                <a16:creationId xmlns:a16="http://schemas.microsoft.com/office/drawing/2014/main" id="{37CFB298-1D56-445A-B395-408B270D510E}"/>
              </a:ext>
            </a:extLst>
          </p:cNvPr>
          <p:cNvSpPr>
            <a:spLocks noGrp="1"/>
          </p:cNvSpPr>
          <p:nvPr>
            <p:ph idx="1"/>
          </p:nvPr>
        </p:nvSpPr>
        <p:spPr>
          <a:xfrm>
            <a:off x="677333" y="1274885"/>
            <a:ext cx="10436143" cy="5424853"/>
          </a:xfrm>
        </p:spPr>
        <p:txBody>
          <a:bodyPr>
            <a:normAutofit fontScale="85000" lnSpcReduction="20000"/>
          </a:bodyPr>
          <a:lstStyle/>
          <a:p>
            <a:pPr marL="0" indent="0" algn="just">
              <a:spcBef>
                <a:spcPts val="0"/>
              </a:spcBef>
              <a:buNone/>
            </a:pPr>
            <a:r>
              <a:rPr lang="lt-LT" sz="2000" b="1" dirty="0">
                <a:latin typeface="Times New Roman" panose="02020603050405020304" pitchFamily="18" charset="0"/>
                <a:cs typeface="Times New Roman" panose="02020603050405020304" pitchFamily="18" charset="0"/>
              </a:rPr>
              <a:t>1. Didesnis naujų darbo vietų skaičius </a:t>
            </a:r>
            <a:r>
              <a:rPr lang="lt-LT" sz="2000" b="1" i="1" dirty="0">
                <a:latin typeface="Times New Roman" panose="02020603050405020304" pitchFamily="18" charset="0"/>
                <a:cs typeface="Times New Roman" panose="02020603050405020304" pitchFamily="18" charset="0"/>
              </a:rPr>
              <a:t>(skaičiuojama pagal sukurtą pilną naują etatą</a:t>
            </a:r>
            <a:r>
              <a:rPr lang="lt-LT" sz="2000" b="1" dirty="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p>
            <a:pPr marL="0" indent="0" algn="just">
              <a:spcBef>
                <a:spcPts val="0"/>
              </a:spcBef>
              <a:buNone/>
            </a:pPr>
            <a:r>
              <a:rPr lang="lt-LT" sz="2000" dirty="0">
                <a:latin typeface="Times New Roman" panose="02020603050405020304" pitchFamily="18" charset="0"/>
                <a:cs typeface="Times New Roman" panose="02020603050405020304" pitchFamily="18" charset="0"/>
              </a:rPr>
              <a:t>* sukurti 2 etatai ir daugiau – </a:t>
            </a:r>
            <a:r>
              <a:rPr lang="lt-LT" sz="2000" b="1" dirty="0">
                <a:latin typeface="Times New Roman" panose="02020603050405020304" pitchFamily="18" charset="0"/>
                <a:cs typeface="Times New Roman" panose="02020603050405020304" pitchFamily="18" charset="0"/>
              </a:rPr>
              <a:t>25 balai</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sukurtas 1 etatas – </a:t>
            </a:r>
            <a:r>
              <a:rPr lang="lt-LT" sz="2000" b="1" dirty="0">
                <a:latin typeface="Times New Roman" panose="02020603050405020304" pitchFamily="18" charset="0"/>
                <a:cs typeface="Times New Roman" panose="02020603050405020304" pitchFamily="18" charset="0"/>
              </a:rPr>
              <a:t>15 balų</a:t>
            </a:r>
          </a:p>
          <a:p>
            <a:pPr marL="0" indent="0" algn="just">
              <a:spcBef>
                <a:spcPts val="0"/>
              </a:spcBef>
              <a:buNone/>
            </a:pPr>
            <a:endParaRPr lang="lt-LT" sz="500" b="1" dirty="0">
              <a:latin typeface="Times New Roman" panose="02020603050405020304" pitchFamily="18" charset="0"/>
              <a:cs typeface="Times New Roman" panose="02020603050405020304" pitchFamily="18" charset="0"/>
            </a:endParaRPr>
          </a:p>
          <a:p>
            <a:pPr marL="0" indent="0" algn="just">
              <a:spcBef>
                <a:spcPts val="0"/>
              </a:spcBef>
              <a:buNone/>
            </a:pPr>
            <a:r>
              <a:rPr lang="lt-LT" sz="2000" b="1" dirty="0">
                <a:latin typeface="Times New Roman" panose="02020603050405020304" pitchFamily="18" charset="0"/>
                <a:cs typeface="Times New Roman" panose="02020603050405020304" pitchFamily="18" charset="0"/>
              </a:rPr>
              <a:t>2. Didesnis naujų darbo vietų skaičius asmenims iki 40 metų (imtinai):</a:t>
            </a:r>
            <a:endParaRPr lang="lt-LT" sz="2000" dirty="0">
              <a:latin typeface="Times New Roman" panose="02020603050405020304" pitchFamily="18" charset="0"/>
              <a:cs typeface="Times New Roman" panose="02020603050405020304" pitchFamily="18" charset="0"/>
            </a:endParaRPr>
          </a:p>
          <a:p>
            <a:pPr marL="0" indent="0" algn="just">
              <a:spcBef>
                <a:spcPts val="0"/>
              </a:spcBef>
              <a:buNone/>
            </a:pPr>
            <a:r>
              <a:rPr lang="lt-LT" sz="2000" dirty="0">
                <a:latin typeface="Times New Roman" panose="02020603050405020304" pitchFamily="18" charset="0"/>
                <a:cs typeface="Times New Roman" panose="02020603050405020304" pitchFamily="18" charset="0"/>
              </a:rPr>
              <a:t>* sukurtos ir projekto kontrolės laikotarpiu išlaikytos 2 darbo vietos ir daugiau darbo vietų asmenims iki 40 metų (imtinai) – </a:t>
            </a:r>
            <a:r>
              <a:rPr lang="lt-LT" sz="2000" b="1" dirty="0">
                <a:latin typeface="Times New Roman" panose="02020603050405020304" pitchFamily="18" charset="0"/>
                <a:cs typeface="Times New Roman" panose="02020603050405020304" pitchFamily="18" charset="0"/>
              </a:rPr>
              <a:t>25 balai</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sukurta ir projekto kontrolės laikotarpiu išlaikyta 1 darbo vieta asmeniui iki 40 metų (imtinai) – </a:t>
            </a:r>
            <a:r>
              <a:rPr lang="lt-LT" sz="2000" b="1" dirty="0">
                <a:latin typeface="Times New Roman" panose="02020603050405020304" pitchFamily="18" charset="0"/>
                <a:cs typeface="Times New Roman" panose="02020603050405020304" pitchFamily="18" charset="0"/>
              </a:rPr>
              <a:t>15 balų</a:t>
            </a:r>
          </a:p>
          <a:p>
            <a:pPr marL="0" indent="0" algn="just">
              <a:spcBef>
                <a:spcPts val="0"/>
              </a:spcBef>
              <a:buNone/>
            </a:pPr>
            <a:endParaRPr lang="lt-LT" sz="500" b="1" dirty="0">
              <a:latin typeface="Times New Roman" panose="02020603050405020304" pitchFamily="18" charset="0"/>
              <a:cs typeface="Times New Roman" panose="02020603050405020304" pitchFamily="18" charset="0"/>
            </a:endParaRPr>
          </a:p>
          <a:p>
            <a:pPr marL="0" indent="0" algn="just">
              <a:spcBef>
                <a:spcPts val="0"/>
              </a:spcBef>
              <a:buNone/>
            </a:pPr>
            <a:r>
              <a:rPr lang="lt-LT" sz="2000" b="1" dirty="0">
                <a:latin typeface="Times New Roman" panose="02020603050405020304" pitchFamily="18" charset="0"/>
                <a:cs typeface="Times New Roman" panose="02020603050405020304" pitchFamily="18" charset="0"/>
              </a:rPr>
              <a:t>3. Pareiškėjas</a:t>
            </a:r>
            <a:r>
              <a:rPr lang="lt-LT" sz="2000" dirty="0">
                <a:latin typeface="Times New Roman" panose="02020603050405020304" pitchFamily="18" charset="0"/>
                <a:cs typeface="Times New Roman" panose="02020603050405020304" pitchFamily="18" charset="0"/>
              </a:rPr>
              <a:t> - fizinis asmuo arba </a:t>
            </a:r>
            <a:r>
              <a:rPr lang="lt-LT" sz="2000" b="1" dirty="0">
                <a:latin typeface="Times New Roman" panose="02020603050405020304" pitchFamily="18" charset="0"/>
                <a:cs typeface="Times New Roman" panose="02020603050405020304" pitchFamily="18" charset="0"/>
              </a:rPr>
              <a:t>pareiškėjo</a:t>
            </a:r>
            <a:r>
              <a:rPr lang="lt-LT" sz="2000" dirty="0">
                <a:latin typeface="Times New Roman" panose="02020603050405020304" pitchFamily="18" charset="0"/>
                <a:cs typeface="Times New Roman" panose="02020603050405020304" pitchFamily="18" charset="0"/>
              </a:rPr>
              <a:t> - juridinio asmens - </a:t>
            </a:r>
            <a:r>
              <a:rPr lang="lt-LT" sz="2000" b="1" dirty="0">
                <a:latin typeface="Times New Roman" panose="02020603050405020304" pitchFamily="18" charset="0"/>
                <a:cs typeface="Times New Roman" panose="02020603050405020304" pitchFamily="18" charset="0"/>
              </a:rPr>
              <a:t>pagrindinis akcininkas</a:t>
            </a:r>
            <a:r>
              <a:rPr lang="lt-LT" sz="2000" dirty="0">
                <a:latin typeface="Times New Roman" panose="02020603050405020304" pitchFamily="18" charset="0"/>
                <a:cs typeface="Times New Roman" panose="02020603050405020304" pitchFamily="18" charset="0"/>
              </a:rPr>
              <a:t>, esantis juo ne mažiau kaip 1 metai iki paraiškos pateikimo (paraiškos pateikimo dieną ne trumpiau kaip paskutinius vienerius metus nepertraukiamai), </a:t>
            </a:r>
            <a:r>
              <a:rPr lang="lt-LT" sz="2000" b="1" dirty="0">
                <a:latin typeface="Times New Roman" panose="02020603050405020304" pitchFamily="18" charset="0"/>
                <a:cs typeface="Times New Roman" panose="02020603050405020304" pitchFamily="18" charset="0"/>
              </a:rPr>
              <a:t>yra iki 40 metų (imtinai) amžiaus </a:t>
            </a:r>
            <a:r>
              <a:rPr lang="lt-LT" sz="2000" dirty="0">
                <a:latin typeface="Times New Roman" panose="02020603050405020304" pitchFamily="18" charset="0"/>
                <a:cs typeface="Times New Roman" panose="02020603050405020304" pitchFamily="18" charset="0"/>
              </a:rPr>
              <a:t>(</a:t>
            </a:r>
            <a:r>
              <a:rPr lang="lt-LT" sz="2000" i="1" dirty="0">
                <a:latin typeface="Times New Roman" panose="02020603050405020304" pitchFamily="18" charset="0"/>
                <a:cs typeface="Times New Roman" panose="02020603050405020304" pitchFamily="18" charset="0"/>
              </a:rPr>
              <a:t>pagrindinis akcininkas – turintis daugiau kaip 50 procentų juridinio asmens akcijų, žemės ūkio bendrovės pajų. Kito juridinio asmens, neturinčio akcininkų (pvz., mažosios bendrijos, kooperatinės bendrovės), atveju – vadovas yra iki 40 metų (imtinai) amžiaus</a:t>
            </a:r>
            <a:r>
              <a:rPr lang="lt-LT" sz="2000" dirty="0">
                <a:latin typeface="Times New Roman" panose="02020603050405020304" pitchFamily="18" charset="0"/>
                <a:cs typeface="Times New Roman" panose="02020603050405020304" pitchFamily="18" charset="0"/>
              </a:rPr>
              <a:t>)</a:t>
            </a:r>
            <a:r>
              <a:rPr lang="lt-LT" sz="2000" i="1" dirty="0">
                <a:latin typeface="Times New Roman" panose="02020603050405020304" pitchFamily="18" charset="0"/>
                <a:cs typeface="Times New Roman" panose="02020603050405020304" pitchFamily="18" charset="0"/>
              </a:rPr>
              <a:t>) – </a:t>
            </a:r>
            <a:r>
              <a:rPr lang="lt-LT" sz="2000" b="1" dirty="0">
                <a:latin typeface="Times New Roman" panose="02020603050405020304" pitchFamily="18" charset="0"/>
                <a:cs typeface="Times New Roman" panose="02020603050405020304" pitchFamily="18" charset="0"/>
              </a:rPr>
              <a:t>20 balų</a:t>
            </a:r>
          </a:p>
          <a:p>
            <a:pPr marL="0" indent="0" algn="just">
              <a:spcBef>
                <a:spcPts val="0"/>
              </a:spcBef>
              <a:buNone/>
            </a:pPr>
            <a:endParaRPr lang="lt-LT" sz="600" b="1" dirty="0">
              <a:latin typeface="Times New Roman" panose="02020603050405020304" pitchFamily="18" charset="0"/>
              <a:cs typeface="Times New Roman" panose="02020603050405020304" pitchFamily="18" charset="0"/>
            </a:endParaRPr>
          </a:p>
          <a:p>
            <a:pPr marL="0" indent="0" algn="just">
              <a:spcBef>
                <a:spcPts val="0"/>
              </a:spcBef>
              <a:buNone/>
            </a:pPr>
            <a:r>
              <a:rPr lang="lt-LT" sz="2000" b="1" dirty="0">
                <a:latin typeface="Times New Roman" panose="02020603050405020304" pitchFamily="18" charset="0"/>
                <a:cs typeface="Times New Roman" panose="02020603050405020304" pitchFamily="18" charset="0"/>
              </a:rPr>
              <a:t>4. Pareiškėjas</a:t>
            </a:r>
            <a:r>
              <a:rPr lang="lt-LT" sz="2000" dirty="0">
                <a:latin typeface="Times New Roman" panose="02020603050405020304" pitchFamily="18" charset="0"/>
                <a:cs typeface="Times New Roman" panose="02020603050405020304" pitchFamily="18" charset="0"/>
              </a:rPr>
              <a:t> (fizinis asmuo) – </a:t>
            </a:r>
            <a:r>
              <a:rPr lang="lt-LT" sz="2000" b="1" dirty="0">
                <a:latin typeface="Times New Roman" panose="02020603050405020304" pitchFamily="18" charset="0"/>
                <a:cs typeface="Times New Roman" panose="02020603050405020304" pitchFamily="18" charset="0"/>
              </a:rPr>
              <a:t>kaimo gyventojas deklaravęs gyvenamąją vietą kaimo vietovėje </a:t>
            </a:r>
            <a:r>
              <a:rPr lang="lt-LT" sz="2000" i="1" dirty="0">
                <a:latin typeface="Times New Roman" panose="02020603050405020304" pitchFamily="18" charset="0"/>
                <a:cs typeface="Times New Roman" panose="02020603050405020304" pitchFamily="18" charset="0"/>
              </a:rPr>
              <a:t>(paraiškos pateikimo dieną nepertraukiamai yra deklaravęs gyvenamąją vietą kaimo vietovėje) </a:t>
            </a:r>
            <a:r>
              <a:rPr lang="lt-LT" sz="2000" b="1" dirty="0">
                <a:latin typeface="Times New Roman" panose="02020603050405020304" pitchFamily="18" charset="0"/>
                <a:cs typeface="Times New Roman" panose="02020603050405020304" pitchFamily="18" charset="0"/>
              </a:rPr>
              <a:t>arba pareiškėjas </a:t>
            </a:r>
            <a:r>
              <a:rPr lang="lt-LT" sz="2000" dirty="0">
                <a:latin typeface="Times New Roman" panose="02020603050405020304" pitchFamily="18" charset="0"/>
                <a:cs typeface="Times New Roman" panose="02020603050405020304" pitchFamily="18" charset="0"/>
              </a:rPr>
              <a:t>(juridinis asmuo) – </a:t>
            </a:r>
            <a:r>
              <a:rPr lang="lt-LT" sz="2000" b="1" dirty="0">
                <a:latin typeface="Times New Roman" panose="02020603050405020304" pitchFamily="18" charset="0"/>
                <a:cs typeface="Times New Roman" panose="02020603050405020304" pitchFamily="18" charset="0"/>
              </a:rPr>
              <a:t>registruotas kaimo vietovėje </a:t>
            </a:r>
            <a:r>
              <a:rPr lang="lt-LT" sz="2000" i="1" dirty="0">
                <a:latin typeface="Times New Roman" panose="02020603050405020304" pitchFamily="18" charset="0"/>
                <a:cs typeface="Times New Roman" panose="02020603050405020304" pitchFamily="18" charset="0"/>
              </a:rPr>
              <a:t>(paraiškos pateikimo dieną nepertraukiamai yra registruotas kaimo vietovėje)</a:t>
            </a:r>
            <a:r>
              <a:rPr lang="lt-LT" sz="2000" dirty="0">
                <a:latin typeface="Times New Roman" panose="02020603050405020304" pitchFamily="18" charset="0"/>
                <a:cs typeface="Times New Roman" panose="02020603050405020304" pitchFamily="18" charset="0"/>
              </a:rPr>
              <a:t>:</a:t>
            </a:r>
          </a:p>
          <a:p>
            <a:pPr marL="0" indent="0" algn="just">
              <a:spcBef>
                <a:spcPts val="0"/>
              </a:spcBef>
              <a:buNone/>
            </a:pPr>
            <a:r>
              <a:rPr lang="lt-LT" sz="2000" b="1" dirty="0">
                <a:latin typeface="Times New Roman" panose="02020603050405020304" pitchFamily="18" charset="0"/>
                <a:cs typeface="Times New Roman" panose="02020603050405020304" pitchFamily="18" charset="0"/>
              </a:rPr>
              <a:t>* </a:t>
            </a:r>
            <a:r>
              <a:rPr lang="lt-LT" sz="2000" dirty="0">
                <a:latin typeface="Times New Roman" panose="02020603050405020304" pitchFamily="18" charset="0"/>
                <a:cs typeface="Times New Roman" panose="02020603050405020304" pitchFamily="18" charset="0"/>
              </a:rPr>
              <a:t>5 ir daugiau metų </a:t>
            </a:r>
            <a:r>
              <a:rPr lang="lt-LT" sz="2000" b="1" dirty="0">
                <a:latin typeface="Times New Roman" panose="02020603050405020304" pitchFamily="18" charset="0"/>
                <a:cs typeface="Times New Roman" panose="02020603050405020304" pitchFamily="18" charset="0"/>
              </a:rPr>
              <a:t>– 15 balų</a:t>
            </a:r>
          </a:p>
          <a:p>
            <a:pPr marL="0" indent="0" algn="just">
              <a:spcBef>
                <a:spcPts val="0"/>
              </a:spcBef>
              <a:buNone/>
            </a:pPr>
            <a:r>
              <a:rPr lang="lt-LT" sz="2000" b="1" dirty="0">
                <a:latin typeface="Times New Roman" panose="02020603050405020304" pitchFamily="18" charset="0"/>
                <a:cs typeface="Times New Roman" panose="02020603050405020304" pitchFamily="18" charset="0"/>
              </a:rPr>
              <a:t>* </a:t>
            </a:r>
            <a:r>
              <a:rPr lang="lt-LT" sz="2000" dirty="0">
                <a:latin typeface="Times New Roman" panose="02020603050405020304" pitchFamily="18" charset="0"/>
                <a:cs typeface="Times New Roman" panose="02020603050405020304" pitchFamily="18" charset="0"/>
              </a:rPr>
              <a:t>nuo 3 iki 5 metų – </a:t>
            </a:r>
            <a:r>
              <a:rPr lang="lt-LT" sz="2000" b="1" dirty="0">
                <a:latin typeface="Times New Roman" panose="02020603050405020304" pitchFamily="18" charset="0"/>
                <a:cs typeface="Times New Roman" panose="02020603050405020304" pitchFamily="18" charset="0"/>
              </a:rPr>
              <a:t>10 balų</a:t>
            </a:r>
          </a:p>
          <a:p>
            <a:pPr marL="0" indent="0" algn="just">
              <a:spcBef>
                <a:spcPts val="0"/>
              </a:spcBef>
              <a:buNone/>
            </a:pPr>
            <a:r>
              <a:rPr lang="lt-LT" sz="2000" b="1" dirty="0">
                <a:latin typeface="Times New Roman" panose="02020603050405020304" pitchFamily="18" charset="0"/>
                <a:cs typeface="Times New Roman" panose="02020603050405020304" pitchFamily="18" charset="0"/>
              </a:rPr>
              <a:t>* </a:t>
            </a:r>
            <a:r>
              <a:rPr lang="lt-LT" sz="2000" dirty="0">
                <a:latin typeface="Times New Roman" panose="02020603050405020304" pitchFamily="18" charset="0"/>
                <a:cs typeface="Times New Roman" panose="02020603050405020304" pitchFamily="18" charset="0"/>
              </a:rPr>
              <a:t>nuo</a:t>
            </a:r>
            <a:r>
              <a:rPr lang="lt-LT" sz="2000" b="1" dirty="0">
                <a:latin typeface="Times New Roman" panose="02020603050405020304" pitchFamily="18" charset="0"/>
                <a:cs typeface="Times New Roman" panose="02020603050405020304" pitchFamily="18" charset="0"/>
              </a:rPr>
              <a:t> </a:t>
            </a:r>
            <a:r>
              <a:rPr lang="lt-LT" sz="2000" dirty="0">
                <a:latin typeface="Times New Roman" panose="02020603050405020304" pitchFamily="18" charset="0"/>
                <a:cs typeface="Times New Roman" panose="02020603050405020304" pitchFamily="18" charset="0"/>
              </a:rPr>
              <a:t>1 iki 2 metų </a:t>
            </a:r>
            <a:r>
              <a:rPr lang="lt-LT" sz="2000" b="1" dirty="0">
                <a:latin typeface="Times New Roman" panose="02020603050405020304" pitchFamily="18" charset="0"/>
                <a:cs typeface="Times New Roman" panose="02020603050405020304" pitchFamily="18" charset="0"/>
              </a:rPr>
              <a:t>– 5 balai</a:t>
            </a:r>
          </a:p>
          <a:p>
            <a:pPr marL="0" indent="0" algn="just">
              <a:spcBef>
                <a:spcPts val="0"/>
              </a:spcBef>
              <a:buNone/>
            </a:pPr>
            <a:endParaRPr lang="lt-LT" sz="600" b="1" dirty="0">
              <a:latin typeface="Times New Roman" panose="02020603050405020304" pitchFamily="18" charset="0"/>
              <a:cs typeface="Times New Roman" panose="02020603050405020304" pitchFamily="18" charset="0"/>
            </a:endParaRPr>
          </a:p>
          <a:p>
            <a:pPr marL="0" indent="0" algn="just">
              <a:spcBef>
                <a:spcPts val="0"/>
              </a:spcBef>
              <a:buNone/>
            </a:pPr>
            <a:r>
              <a:rPr lang="lt-LT" sz="2000" b="1" dirty="0">
                <a:latin typeface="Times New Roman" panose="02020603050405020304" pitchFamily="18" charset="0"/>
                <a:cs typeface="Times New Roman" panose="02020603050405020304" pitchFamily="18" charset="0"/>
              </a:rPr>
              <a:t>5. Pareiškėjas – įmonė (privatus fizinis asmuo ar juridinis asmuo), kuri ataskaitiniais metais atitinka šias sąlygas</a:t>
            </a:r>
            <a:r>
              <a:rPr lang="lt-LT" sz="2000" dirty="0">
                <a:latin typeface="Times New Roman" panose="02020603050405020304" pitchFamily="18" charset="0"/>
                <a:cs typeface="Times New Roman" panose="02020603050405020304" pitchFamily="18" charset="0"/>
              </a:rPr>
              <a:t>:</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vidutinis metinis darbuotojų skaičius yra mažiau kaip 10 – </a:t>
            </a:r>
            <a:r>
              <a:rPr lang="lt-LT" sz="2000" b="1" dirty="0">
                <a:latin typeface="Times New Roman" panose="02020603050405020304" pitchFamily="18" charset="0"/>
                <a:cs typeface="Times New Roman" panose="02020603050405020304" pitchFamily="18" charset="0"/>
              </a:rPr>
              <a:t>15 balų</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vidutinis metinis darbuotojų skaičius yra nuo 10 iki 25 – </a:t>
            </a:r>
            <a:r>
              <a:rPr lang="lt-LT" sz="2000" b="1" dirty="0">
                <a:latin typeface="Times New Roman" panose="02020603050405020304" pitchFamily="18" charset="0"/>
                <a:cs typeface="Times New Roman" panose="02020603050405020304" pitchFamily="18" charset="0"/>
              </a:rPr>
              <a:t>10 balų</a:t>
            </a:r>
          </a:p>
          <a:p>
            <a:pPr marL="0" indent="0" algn="just">
              <a:spcBef>
                <a:spcPts val="0"/>
              </a:spcBef>
              <a:buNone/>
            </a:pPr>
            <a:r>
              <a:rPr lang="lt-LT" sz="2000" dirty="0">
                <a:latin typeface="Times New Roman" panose="02020603050405020304" pitchFamily="18" charset="0"/>
                <a:cs typeface="Times New Roman" panose="02020603050405020304" pitchFamily="18" charset="0"/>
              </a:rPr>
              <a:t>* vidutinis metinis darbuotojų skaičius yra daugiau kaip 25 – </a:t>
            </a:r>
            <a:r>
              <a:rPr lang="lt-LT" sz="2000" b="1" dirty="0">
                <a:latin typeface="Times New Roman" panose="02020603050405020304" pitchFamily="18" charset="0"/>
                <a:cs typeface="Times New Roman" panose="02020603050405020304" pitchFamily="18" charset="0"/>
              </a:rPr>
              <a:t>5 balai</a:t>
            </a:r>
          </a:p>
        </p:txBody>
      </p:sp>
    </p:spTree>
    <p:extLst>
      <p:ext uri="{BB962C8B-B14F-4D97-AF65-F5344CB8AC3E}">
        <p14:creationId xmlns:p14="http://schemas.microsoft.com/office/powerpoint/2010/main" val="407831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2C2E25B3-4C6D-4FAE-89B8-C0D381E4E536}"/>
              </a:ext>
            </a:extLst>
          </p:cNvPr>
          <p:cNvSpPr>
            <a:spLocks noGrp="1"/>
          </p:cNvSpPr>
          <p:nvPr>
            <p:ph idx="1"/>
          </p:nvPr>
        </p:nvSpPr>
        <p:spPr>
          <a:xfrm>
            <a:off x="677334" y="1181100"/>
            <a:ext cx="10612966" cy="5215861"/>
          </a:xfrm>
        </p:spPr>
        <p:txBody>
          <a:bodyPr/>
          <a:lstStyle/>
          <a:p>
            <a:pPr marL="0" indent="0" algn="just">
              <a:buNone/>
            </a:pPr>
            <a:r>
              <a:rPr lang="lt-LT" sz="2000" b="1" dirty="0">
                <a:latin typeface="Times New Roman" panose="02020603050405020304" pitchFamily="18" charset="0"/>
                <a:cs typeface="Times New Roman" panose="02020603050405020304" pitchFamily="18" charset="0"/>
              </a:rPr>
              <a:t>1. Naujų prekių įsigijimo:</a:t>
            </a:r>
          </a:p>
          <a:p>
            <a:pPr marL="0" indent="0" algn="just">
              <a:buNone/>
            </a:pPr>
            <a:r>
              <a:rPr lang="lt-LT" sz="2000" dirty="0">
                <a:latin typeface="Times New Roman" panose="02020603050405020304" pitchFamily="18" charset="0"/>
                <a:cs typeface="Times New Roman" panose="02020603050405020304" pitchFamily="18" charset="0"/>
              </a:rPr>
              <a:t>1.1. naujos technikos ir įrangos, baldų, skirtų projekto reikmėms, įsigijimas ir įrengimas projekto įgyvendinimo vietoje, prie kurių priskiriama:</a:t>
            </a:r>
          </a:p>
          <a:p>
            <a:pPr algn="just">
              <a:buFont typeface="Wingdings" panose="05000000000000000000" pitchFamily="2" charset="2"/>
              <a:buChar char="Ø"/>
            </a:pPr>
            <a:r>
              <a:rPr lang="lt-LT" sz="2000" dirty="0">
                <a:latin typeface="Times New Roman" panose="02020603050405020304" pitchFamily="18" charset="0"/>
                <a:cs typeface="Times New Roman" panose="02020603050405020304" pitchFamily="18" charset="0"/>
              </a:rPr>
              <a:t>speciali kompiuterinė ir programinė įranga, skirta įsigyjamos įrangos ar technologinio proceso valdymui; </a:t>
            </a:r>
          </a:p>
          <a:p>
            <a:pPr algn="just">
              <a:buFont typeface="Wingdings" panose="05000000000000000000" pitchFamily="2" charset="2"/>
              <a:buChar char="Ø"/>
            </a:pPr>
            <a:r>
              <a:rPr lang="lt-LT" sz="2000" dirty="0">
                <a:latin typeface="Times New Roman" panose="02020603050405020304" pitchFamily="18" charset="0"/>
                <a:cs typeface="Times New Roman" panose="02020603050405020304" pitchFamily="18" charset="0"/>
              </a:rPr>
              <a:t>projektui įgyvendinti ir projekte numatytai veiklai vykdyti būtina specializuota technika ir (arba) įranga, specializuoti baldai (apgyvendinimo, maitinimo, kirpyklų ir kitų grožio salonų, sporto, pramoginėms bei poilsio ir kitoms aptarnavimo veikloms (išskyrus administracinę veiklą));</a:t>
            </a:r>
          </a:p>
          <a:p>
            <a:pPr marL="0" indent="0" algn="just">
              <a:buNone/>
            </a:pPr>
            <a:r>
              <a:rPr lang="lt-LT" sz="2000" dirty="0">
                <a:latin typeface="Times New Roman" panose="02020603050405020304" pitchFamily="18" charset="0"/>
                <a:cs typeface="Times New Roman" panose="02020603050405020304" pitchFamily="18" charset="0"/>
              </a:rPr>
              <a:t>1.2. naujos motorinės transporto priemonės įsigijimas (parama įsigyti N kategorijos, N</a:t>
            </a:r>
            <a:r>
              <a:rPr lang="lt-LT" sz="2000" baseline="-25000" dirty="0">
                <a:latin typeface="Times New Roman" panose="02020603050405020304" pitchFamily="18" charset="0"/>
                <a:cs typeface="Times New Roman" panose="02020603050405020304" pitchFamily="18" charset="0"/>
              </a:rPr>
              <a:t>1 </a:t>
            </a:r>
            <a:r>
              <a:rPr lang="lt-LT" sz="2000" dirty="0">
                <a:latin typeface="Times New Roman" panose="02020603050405020304" pitchFamily="18" charset="0"/>
                <a:cs typeface="Times New Roman" panose="02020603050405020304" pitchFamily="18" charset="0"/>
              </a:rPr>
              <a:t>klasės motorinę transporto priemonę kroviniams vežti (išskyrus visureigius), teikiama tuo atveju, kai joje yra 2 arba 3 sėdimosios vietos, pertvara atskirtas ir be langų krovinių skyrius);</a:t>
            </a:r>
          </a:p>
          <a:p>
            <a:pPr marL="0" indent="0" algn="just">
              <a:buNone/>
            </a:pPr>
            <a:r>
              <a:rPr lang="lt-LT" sz="2000" dirty="0">
                <a:latin typeface="Times New Roman" panose="02020603050405020304" pitchFamily="18" charset="0"/>
                <a:cs typeface="Times New Roman" panose="02020603050405020304" pitchFamily="18" charset="0"/>
              </a:rPr>
              <a:t>1.3. naujų statybinių medžiagų įsigijimas (kai statyba, rekonstravimas ar kapitalinis remontas yra atliekami ūkio būdu).</a:t>
            </a:r>
          </a:p>
        </p:txBody>
      </p:sp>
      <p:sp>
        <p:nvSpPr>
          <p:cNvPr id="4" name="Pavadinimas 1">
            <a:extLst>
              <a:ext uri="{FF2B5EF4-FFF2-40B4-BE49-F238E27FC236}">
                <a16:creationId xmlns:a16="http://schemas.microsoft.com/office/drawing/2014/main" id="{9D2E3D67-3A69-4754-9C75-BA8B440752BD}"/>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TINKAMOS FINANSUOTI IŠLAIDOS (I)</a:t>
            </a:r>
            <a:endParaRPr lang="lt-LT" sz="2000" b="1" dirty="0">
              <a:solidFill>
                <a:schemeClr val="accent2">
                  <a:lumMod val="50000"/>
                </a:schemeClr>
              </a:solidFill>
            </a:endParaRPr>
          </a:p>
        </p:txBody>
      </p:sp>
    </p:spTree>
    <p:extLst>
      <p:ext uri="{BB962C8B-B14F-4D97-AF65-F5344CB8AC3E}">
        <p14:creationId xmlns:p14="http://schemas.microsoft.com/office/powerpoint/2010/main" val="23258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350B9078-7844-4118-9CDA-789FE457AB8F}"/>
              </a:ext>
            </a:extLst>
          </p:cNvPr>
          <p:cNvSpPr>
            <a:spLocks noGrp="1"/>
          </p:cNvSpPr>
          <p:nvPr>
            <p:ph idx="1"/>
          </p:nvPr>
        </p:nvSpPr>
        <p:spPr>
          <a:xfrm>
            <a:off x="677334" y="1104900"/>
            <a:ext cx="10257366" cy="5537200"/>
          </a:xfrm>
        </p:spPr>
        <p:txBody>
          <a:bodyPr>
            <a:normAutofit/>
          </a:bodyPr>
          <a:lstStyle/>
          <a:p>
            <a:pPr marL="0" indent="0">
              <a:buNone/>
            </a:pPr>
            <a:r>
              <a:rPr lang="lt-LT" sz="2000" b="1" dirty="0">
                <a:latin typeface="Times New Roman" panose="02020603050405020304" pitchFamily="18" charset="0"/>
                <a:cs typeface="Times New Roman" panose="02020603050405020304" pitchFamily="18" charset="0"/>
              </a:rPr>
              <a:t>2. Darbų ir paslaugų įsigijimo:</a:t>
            </a:r>
          </a:p>
          <a:p>
            <a:pPr marL="0" indent="0" algn="just">
              <a:buNone/>
            </a:pPr>
            <a:r>
              <a:rPr lang="lt-LT" sz="2000" dirty="0">
                <a:latin typeface="Times New Roman" panose="02020603050405020304" pitchFamily="18" charset="0"/>
                <a:cs typeface="Times New Roman" panose="02020603050405020304" pitchFamily="18" charset="0"/>
              </a:rPr>
              <a:t>2.1. projekte numatytai veiklai vykdyti skirtų gamybinių ir kitų būtinų statinių nauja statyba, rekonstravimas ir (arba) kapitalinis remontas; </a:t>
            </a:r>
          </a:p>
          <a:p>
            <a:pPr marL="0" indent="0" algn="just">
              <a:buNone/>
            </a:pPr>
            <a:r>
              <a:rPr lang="lt-LT" sz="2000" dirty="0">
                <a:latin typeface="Times New Roman" panose="02020603050405020304" pitchFamily="18" charset="0"/>
                <a:cs typeface="Times New Roman" panose="02020603050405020304" pitchFamily="18" charset="0"/>
              </a:rPr>
              <a:t>2.2. verslo infrastruktūros projekto įgyvendinimo vietoje kūrimas (privažiavimo sklypo, kuriame įgyvendinamas projektas, ribose, apšvietimo įrengimo, vandens tiekimo (įskaitant vandens gręžinį) ir nuotekų šalinimo sistemos įrengimo ir (arba) sutvarkymo, kitos su projekto įgyvendinimu susijusios infrastruktūros kūrimo ar gerinimo darbų išlaidos).</a:t>
            </a:r>
          </a:p>
          <a:p>
            <a:pPr marL="0" indent="0" algn="just">
              <a:buNone/>
            </a:pPr>
            <a:r>
              <a:rPr lang="lt-LT" sz="2000" b="1" dirty="0">
                <a:latin typeface="Times New Roman" panose="02020603050405020304" pitchFamily="18" charset="0"/>
                <a:cs typeface="Times New Roman" panose="02020603050405020304" pitchFamily="18" charset="0"/>
              </a:rPr>
              <a:t>3. Vietos projekto bendrosios išlaidos:</a:t>
            </a:r>
          </a:p>
          <a:p>
            <a:pPr marL="0" indent="0" algn="just">
              <a:buNone/>
            </a:pPr>
            <a:r>
              <a:rPr lang="lt-LT" sz="2000" dirty="0">
                <a:latin typeface="Times New Roman" panose="02020603050405020304" pitchFamily="18" charset="0"/>
                <a:cs typeface="Times New Roman" panose="02020603050405020304" pitchFamily="18" charset="0"/>
              </a:rPr>
              <a:t>3.1. atlyginimas architektams, inžinieriams ir konsultantams už konsultacijas, susijusias su aplinkosauginiu ir ekonominiu tvarumu, įskaitant galimybių studijų, verslo planų (veiklos ir (arba) projekto aprašų) ir kitų su jais susijusių dokumentų rengimą, kai šios išlaidos, skiriamos nekilnojamajam turtui statyti ir gerinti, naujiems įrenginiams ir įrangai, įskaitant techniką, pirkti;</a:t>
            </a:r>
          </a:p>
          <a:p>
            <a:pPr marL="0" indent="0" algn="just">
              <a:buNone/>
            </a:pPr>
            <a:r>
              <a:rPr lang="lt-LT" sz="2000" dirty="0">
                <a:latin typeface="Times New Roman" panose="02020603050405020304" pitchFamily="18" charset="0"/>
                <a:cs typeface="Times New Roman" panose="02020603050405020304" pitchFamily="18" charset="0"/>
              </a:rPr>
              <a:t>3.2. viešinimo priemonių įsigijimas.</a:t>
            </a:r>
            <a:endParaRPr lang="lt-LT" sz="2000" b="1" dirty="0">
              <a:latin typeface="Times New Roman" panose="02020603050405020304" pitchFamily="18" charset="0"/>
              <a:cs typeface="Times New Roman" panose="02020603050405020304" pitchFamily="18" charset="0"/>
            </a:endParaRPr>
          </a:p>
          <a:p>
            <a:pPr marL="0" indent="0" algn="just">
              <a:buNone/>
            </a:pPr>
            <a:endParaRPr lang="lt-LT" sz="2000" b="1" dirty="0">
              <a:latin typeface="Times New Roman" panose="02020603050405020304" pitchFamily="18" charset="0"/>
              <a:cs typeface="Times New Roman" panose="02020603050405020304" pitchFamily="18" charset="0"/>
            </a:endParaRPr>
          </a:p>
          <a:p>
            <a:pPr marL="0" indent="0">
              <a:buNone/>
            </a:pPr>
            <a:endParaRPr lang="lt-LT" sz="2000" dirty="0">
              <a:latin typeface="Times New Roman" panose="02020603050405020304" pitchFamily="18" charset="0"/>
              <a:cs typeface="Times New Roman" panose="02020603050405020304" pitchFamily="18" charset="0"/>
            </a:endParaRPr>
          </a:p>
        </p:txBody>
      </p:sp>
      <p:sp>
        <p:nvSpPr>
          <p:cNvPr id="4" name="Pavadinimas 1">
            <a:extLst>
              <a:ext uri="{FF2B5EF4-FFF2-40B4-BE49-F238E27FC236}">
                <a16:creationId xmlns:a16="http://schemas.microsoft.com/office/drawing/2014/main" id="{B244455A-EF65-407E-A215-A0A66925B382}"/>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TINKAMOS FINANSUOTI IŠLAIDOS (II)</a:t>
            </a:r>
            <a:endParaRPr lang="lt-LT" sz="2000" b="1" dirty="0">
              <a:solidFill>
                <a:schemeClr val="accent2">
                  <a:lumMod val="50000"/>
                </a:schemeClr>
              </a:solidFill>
            </a:endParaRPr>
          </a:p>
        </p:txBody>
      </p:sp>
    </p:spTree>
    <p:extLst>
      <p:ext uri="{BB962C8B-B14F-4D97-AF65-F5344CB8AC3E}">
        <p14:creationId xmlns:p14="http://schemas.microsoft.com/office/powerpoint/2010/main" val="3840212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89F4CCB0-5DC1-406B-B726-304710B370D1}"/>
              </a:ext>
            </a:extLst>
          </p:cNvPr>
          <p:cNvSpPr>
            <a:spLocks noGrp="1"/>
          </p:cNvSpPr>
          <p:nvPr>
            <p:ph idx="1"/>
          </p:nvPr>
        </p:nvSpPr>
        <p:spPr>
          <a:xfrm>
            <a:off x="677334" y="1178169"/>
            <a:ext cx="10708704" cy="5451231"/>
          </a:xfrm>
        </p:spPr>
        <p:txBody>
          <a:bodyPr>
            <a:normAutofit fontScale="70000" lnSpcReduction="20000"/>
          </a:bodyPr>
          <a:lstStyle/>
          <a:p>
            <a:pPr marL="0" indent="0" algn="just">
              <a:buNone/>
            </a:pPr>
            <a:r>
              <a:rPr lang="lt-LT" sz="2400" dirty="0">
                <a:solidFill>
                  <a:schemeClr val="tx1"/>
                </a:solidFill>
                <a:latin typeface="Times New Roman" panose="02020603050405020304" pitchFamily="18" charset="0"/>
                <a:cs typeface="Times New Roman" panose="02020603050405020304" pitchFamily="18" charset="0"/>
              </a:rPr>
              <a:t>Vietos projekto išlaidos pagrindžiamos:</a:t>
            </a:r>
          </a:p>
          <a:p>
            <a:pPr marL="0" indent="0" algn="just">
              <a:buNone/>
            </a:pPr>
            <a:r>
              <a:rPr lang="lt-LT" sz="2400" dirty="0">
                <a:solidFill>
                  <a:schemeClr val="tx1"/>
                </a:solidFill>
                <a:latin typeface="Times New Roman" panose="02020603050405020304" pitchFamily="18" charset="0"/>
                <a:cs typeface="Times New Roman" panose="02020603050405020304" pitchFamily="18" charset="0"/>
              </a:rPr>
              <a:t>* Vietos projekto išlaidos grindžiamos </a:t>
            </a:r>
            <a:r>
              <a:rPr lang="lt-LT" sz="2400" u="sng" dirty="0">
                <a:solidFill>
                  <a:schemeClr val="tx1"/>
                </a:solidFill>
                <a:latin typeface="Times New Roman" panose="02020603050405020304" pitchFamily="18" charset="0"/>
                <a:cs typeface="Times New Roman" panose="02020603050405020304" pitchFamily="18" charset="0"/>
              </a:rPr>
              <a:t>bent 3 (trimis) </a:t>
            </a:r>
            <a:r>
              <a:rPr lang="lt-LT" sz="2400" dirty="0">
                <a:solidFill>
                  <a:schemeClr val="tx1"/>
                </a:solidFill>
                <a:latin typeface="Times New Roman" panose="02020603050405020304" pitchFamily="18" charset="0"/>
                <a:cs typeface="Times New Roman" panose="02020603050405020304" pitchFamily="18" charset="0"/>
              </a:rPr>
              <a:t>skirtingų darbų vykdytojų, prekių tiekėjų ir (arba) paslaugų teikėjų, prekiaujančių panašiomis prekėmis ir (arba) teikiančių panašias paslaugas, atliekančių panašius darbus (panašumo požymį apibūdinantys elementai: ta pati paskirtis, funkcijos, komplektacija, techninė specifikacija) ir kuriems tai yra įprasta komercinė-ūkinė veikla, </a:t>
            </a:r>
            <a:r>
              <a:rPr lang="lt-LT" sz="2400" u="sng" dirty="0">
                <a:solidFill>
                  <a:schemeClr val="tx1"/>
                </a:solidFill>
                <a:latin typeface="Times New Roman" panose="02020603050405020304" pitchFamily="18" charset="0"/>
                <a:cs typeface="Times New Roman" panose="02020603050405020304" pitchFamily="18" charset="0"/>
              </a:rPr>
              <a:t>komerciniais pasiūlymais</a:t>
            </a:r>
            <a:r>
              <a:rPr lang="lt-LT" sz="2400" dirty="0">
                <a:solidFill>
                  <a:schemeClr val="tx1"/>
                </a:solidFill>
                <a:latin typeface="Times New Roman" panose="02020603050405020304" pitchFamily="18" charset="0"/>
                <a:cs typeface="Times New Roman" panose="02020603050405020304" pitchFamily="18" charset="0"/>
              </a:rPr>
              <a:t> </a:t>
            </a:r>
            <a:r>
              <a:rPr lang="lt-LT" sz="2400" u="sng" dirty="0">
                <a:solidFill>
                  <a:schemeClr val="tx1"/>
                </a:solidFill>
                <a:latin typeface="Times New Roman" panose="02020603050405020304" pitchFamily="18" charset="0"/>
                <a:cs typeface="Times New Roman" panose="02020603050405020304" pitchFamily="18" charset="0"/>
              </a:rPr>
              <a:t>arba jų interneto tinklalapiuose esančiomis kainomis kompiuterio ekrano nuotraukų forma</a:t>
            </a:r>
            <a:r>
              <a:rPr lang="lt-LT" sz="2400" dirty="0">
                <a:solidFill>
                  <a:schemeClr val="tx1"/>
                </a:solidFill>
                <a:latin typeface="Times New Roman" panose="02020603050405020304" pitchFamily="18" charset="0"/>
                <a:cs typeface="Times New Roman" panose="02020603050405020304" pitchFamily="18" charset="0"/>
              </a:rPr>
              <a:t> (anglų k. </a:t>
            </a:r>
            <a:r>
              <a:rPr lang="lt-LT" sz="2400" i="1" dirty="0" err="1">
                <a:solidFill>
                  <a:schemeClr val="tx1"/>
                </a:solidFill>
                <a:latin typeface="Times New Roman" panose="02020603050405020304" pitchFamily="18" charset="0"/>
                <a:cs typeface="Times New Roman" panose="02020603050405020304" pitchFamily="18" charset="0"/>
              </a:rPr>
              <a:t>Print</a:t>
            </a:r>
            <a:r>
              <a:rPr lang="lt-LT" sz="2400" i="1" dirty="0">
                <a:solidFill>
                  <a:schemeClr val="tx1"/>
                </a:solidFill>
                <a:latin typeface="Times New Roman" panose="02020603050405020304" pitchFamily="18" charset="0"/>
                <a:cs typeface="Times New Roman" panose="02020603050405020304" pitchFamily="18" charset="0"/>
              </a:rPr>
              <a:t> </a:t>
            </a:r>
            <a:r>
              <a:rPr lang="lt-LT" sz="2400" i="1" dirty="0" err="1">
                <a:solidFill>
                  <a:schemeClr val="tx1"/>
                </a:solidFill>
                <a:latin typeface="Times New Roman" panose="02020603050405020304" pitchFamily="18" charset="0"/>
                <a:cs typeface="Times New Roman" panose="02020603050405020304" pitchFamily="18" charset="0"/>
              </a:rPr>
              <a:t>Screen</a:t>
            </a:r>
            <a:r>
              <a:rPr lang="lt-LT" sz="2400" dirty="0">
                <a:solidFill>
                  <a:schemeClr val="tx1"/>
                </a:solidFill>
                <a:latin typeface="Times New Roman" panose="02020603050405020304" pitchFamily="18" charset="0"/>
                <a:cs typeface="Times New Roman" panose="02020603050405020304" pitchFamily="18" charset="0"/>
              </a:rPr>
              <a:t>), arba kitu būdu, leidžiančiu objektyviai palyginti bent 3 skirtingų darbų vykdytojų, prekių tiekėjų ir (arba) paslaugų teikėjų, prekiaujančių panašiomis prekėmis ir (arba) teikiančių panašias paslaugas, ir (arba) vykdančių panašius darbus, ir kuriems tai yra įprasta komercinė-ūkinė veikla, siūlomas kainas. </a:t>
            </a:r>
            <a:r>
              <a:rPr lang="lt-LT" sz="2400" u="sng" dirty="0">
                <a:solidFill>
                  <a:schemeClr val="tx1"/>
                </a:solidFill>
                <a:latin typeface="Times New Roman" panose="02020603050405020304" pitchFamily="18" charset="0"/>
                <a:cs typeface="Times New Roman" panose="02020603050405020304" pitchFamily="18" charset="0"/>
              </a:rPr>
              <a:t>Bent 1 rinkos kainos įrodymo dokumentas </a:t>
            </a:r>
            <a:r>
              <a:rPr lang="lt-LT" sz="2400" dirty="0">
                <a:solidFill>
                  <a:schemeClr val="tx1"/>
                </a:solidFill>
                <a:latin typeface="Times New Roman" panose="02020603050405020304" pitchFamily="18" charset="0"/>
                <a:cs typeface="Times New Roman" panose="02020603050405020304" pitchFamily="18" charset="0"/>
              </a:rPr>
              <a:t>(komercinis pasiūlymas arba kompiuterio ekrano nuotrauka) </a:t>
            </a:r>
            <a:r>
              <a:rPr lang="lt-LT" sz="2400" u="sng" dirty="0">
                <a:solidFill>
                  <a:schemeClr val="tx1"/>
                </a:solidFill>
                <a:latin typeface="Times New Roman" panose="02020603050405020304" pitchFamily="18" charset="0"/>
                <a:cs typeface="Times New Roman" panose="02020603050405020304" pitchFamily="18" charset="0"/>
              </a:rPr>
              <a:t>turi būti pateiktas prekių ar paslaugų teikėjo, darbų vykdytojo, kurio buveinės registracijos vieta yra ne VVG teritorijoje</a:t>
            </a:r>
            <a:r>
              <a:rPr lang="lt-LT" sz="2400" dirty="0">
                <a:solidFill>
                  <a:schemeClr val="tx1"/>
                </a:solidFill>
                <a:latin typeface="Times New Roman" panose="02020603050405020304" pitchFamily="18" charset="0"/>
                <a:cs typeface="Times New Roman" panose="02020603050405020304" pitchFamily="18" charset="0"/>
              </a:rPr>
              <a:t>.</a:t>
            </a:r>
          </a:p>
          <a:p>
            <a:pPr marL="0" indent="0" algn="just">
              <a:buNone/>
            </a:pPr>
            <a:r>
              <a:rPr lang="lt-LT" sz="2400" dirty="0">
                <a:solidFill>
                  <a:schemeClr val="tx1"/>
                </a:solidFill>
                <a:latin typeface="Times New Roman" panose="02020603050405020304" pitchFamily="18" charset="0"/>
                <a:cs typeface="Times New Roman" panose="02020603050405020304" pitchFamily="18" charset="0"/>
              </a:rPr>
              <a:t>* Ministerijos, Agentūros ar kitų ESIF administruojančių institucijų patvirtintais arba nepriklausomų ekspertų atliktais, viešai ESIF administruojančių institucijų interneto svetainėse skelbiamais prekių, paslaugų ir (arba) darbų kainų rinkos tyrimuose nustatytais įkainiais, kurie taikomi tokioms pat išlaidoms įgyvendinant panašaus pobūdžio projektus ir panašiems paramos gavėjams,  fiksuotaisiais tokių pat prekių, darbų ir (arba) paslaugų vienetų įkainiais, taikomais panašaus pobūdžio projektams ir paramos gavėjams. Europos Sąjungos struktūriniams fondams (Europos socialiniam fondui, Europos regioninės plėtros fondui, Europos sanglaudos fondui) taikomi rinkos kainų tyrimai (supaprastinto išlaidų apmokėjimo tyrimai) skelbiami interneto tinklalapio www.esinvesticijos.lt nuorodos „Dokumentai“ skyriaus „Tyrimai“ poskyryje „Supaprastinto išlaidų apmokėjimo tyrimai“);</a:t>
            </a:r>
          </a:p>
          <a:p>
            <a:pPr marL="0" indent="0" algn="just">
              <a:buNone/>
            </a:pPr>
            <a:r>
              <a:rPr lang="lt-LT" sz="2400" dirty="0">
                <a:solidFill>
                  <a:schemeClr val="tx1"/>
                </a:solidFill>
                <a:latin typeface="Times New Roman" panose="02020603050405020304" pitchFamily="18" charset="0"/>
                <a:cs typeface="Times New Roman" panose="02020603050405020304" pitchFamily="18" charset="0"/>
              </a:rPr>
              <a:t>* atliktų darbų prekių ar paslaugų pirkimų, jeigu atliekant pirkimus buvo gauti pasiūlymai, atitinkantys 1 </a:t>
            </a:r>
            <a:r>
              <a:rPr lang="lt-LT" sz="2400" dirty="0" err="1">
                <a:solidFill>
                  <a:schemeClr val="tx1"/>
                </a:solidFill>
                <a:latin typeface="Times New Roman" panose="02020603050405020304" pitchFamily="18" charset="0"/>
                <a:cs typeface="Times New Roman" panose="02020603050405020304" pitchFamily="18" charset="0"/>
              </a:rPr>
              <a:t>punke</a:t>
            </a:r>
            <a:r>
              <a:rPr lang="lt-LT" sz="2400" dirty="0">
                <a:solidFill>
                  <a:schemeClr val="tx1"/>
                </a:solidFill>
                <a:latin typeface="Times New Roman" panose="02020603050405020304" pitchFamily="18" charset="0"/>
                <a:cs typeface="Times New Roman" panose="02020603050405020304" pitchFamily="18" charset="0"/>
              </a:rPr>
              <a:t> nustatytus reikalavimus komerciniams pasiūlymams, bent iš trijų darbų vykdytojų, prekių tiekėjų ir (arba) paslaugų teikėjų. Išlaidų pagrindimo ir išlaidų apmokėjimo dokumentai. Išlaidų pagrindimo dokumentai – paslaugų teikėjų pateiktos sąskaitos, priėmimo perdavimo aktai ar kiti dokumentai, kuriais pagrindžiamos patirtos išlaidos. Išlaidų apmokėjimo įrodymo dokumentai – banko sąskaitos išrašai, interneto bankininkyste besinaudojančių vietos projektų pareiškėjų pateikti patvirtinti išrašai.</a:t>
            </a:r>
          </a:p>
          <a:p>
            <a:pPr marL="0" indent="0" algn="just">
              <a:buNone/>
            </a:pPr>
            <a:endParaRPr lang="lt-LT" sz="2200" dirty="0">
              <a:solidFill>
                <a:schemeClr val="tx1"/>
              </a:solidFill>
              <a:latin typeface="Times New Roman" panose="02020603050405020304" pitchFamily="18" charset="0"/>
              <a:cs typeface="Times New Roman" panose="02020603050405020304" pitchFamily="18" charset="0"/>
            </a:endParaRPr>
          </a:p>
        </p:txBody>
      </p:sp>
      <p:sp>
        <p:nvSpPr>
          <p:cNvPr id="4" name="Pavadinimas 1">
            <a:extLst>
              <a:ext uri="{FF2B5EF4-FFF2-40B4-BE49-F238E27FC236}">
                <a16:creationId xmlns:a16="http://schemas.microsoft.com/office/drawing/2014/main" id="{5DDA74B8-5498-4B74-BCE8-88DFC4688423}"/>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TINKAMOS FINANSUOTI IŠLAIDOS (III)</a:t>
            </a:r>
            <a:endParaRPr lang="lt-LT" sz="2000" b="1" dirty="0">
              <a:solidFill>
                <a:schemeClr val="accent2">
                  <a:lumMod val="50000"/>
                </a:schemeClr>
              </a:solidFill>
            </a:endParaRPr>
          </a:p>
        </p:txBody>
      </p:sp>
    </p:spTree>
    <p:extLst>
      <p:ext uri="{BB962C8B-B14F-4D97-AF65-F5344CB8AC3E}">
        <p14:creationId xmlns:p14="http://schemas.microsoft.com/office/powerpoint/2010/main" val="32857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17224450-27E9-480E-8320-645DFE5C3CF2}"/>
              </a:ext>
            </a:extLst>
          </p:cNvPr>
          <p:cNvSpPr>
            <a:spLocks noGrp="1"/>
          </p:cNvSpPr>
          <p:nvPr>
            <p:ph idx="1"/>
          </p:nvPr>
        </p:nvSpPr>
        <p:spPr>
          <a:xfrm>
            <a:off x="677334" y="1016000"/>
            <a:ext cx="10270066" cy="5524500"/>
          </a:xfrm>
        </p:spPr>
        <p:txBody>
          <a:bodyPr>
            <a:normAutofit/>
          </a:bodyPr>
          <a:lstStyle/>
          <a:p>
            <a:pPr algn="just">
              <a:spcBef>
                <a:spcPts val="0"/>
              </a:spcBef>
            </a:pPr>
            <a:r>
              <a:rPr lang="lt-LT" sz="1900" dirty="0">
                <a:latin typeface="Times New Roman" panose="02020603050405020304" pitchFamily="18" charset="0"/>
                <a:cs typeface="Times New Roman" panose="02020603050405020304" pitchFamily="18" charset="0"/>
              </a:rPr>
              <a:t>neatitinkančios nurodytų tinkamų finansuoti išlaidų kategorijų ir neišvardytos FSA;</a:t>
            </a:r>
          </a:p>
          <a:p>
            <a:pPr algn="just">
              <a:spcBef>
                <a:spcPts val="0"/>
              </a:spcBef>
            </a:pPr>
            <a:r>
              <a:rPr lang="lt-LT" sz="1900" dirty="0">
                <a:latin typeface="Times New Roman" panose="02020603050405020304" pitchFamily="18" charset="0"/>
                <a:cs typeface="Times New Roman" panose="02020603050405020304" pitchFamily="18" charset="0"/>
              </a:rPr>
              <a:t>neišvardytos patvirtintoje vietos projekto paraiškoje (po vietos projekto paraiškos pateikimo neleidžiama įtraukti naujų išlaidų ar jas keisti kitomis);</a:t>
            </a:r>
          </a:p>
          <a:p>
            <a:pPr algn="just">
              <a:spcBef>
                <a:spcPts val="0"/>
              </a:spcBef>
            </a:pPr>
            <a:r>
              <a:rPr lang="lt-LT" sz="1900" dirty="0">
                <a:latin typeface="Times New Roman" panose="02020603050405020304" pitchFamily="18" charset="0"/>
                <a:cs typeface="Times New Roman" panose="02020603050405020304" pitchFamily="18" charset="0"/>
              </a:rPr>
              <a:t>išlaidų dalis, viršijanti tinkamų finansuoti išlaidų įkainį (kai toks yra nustatytas);</a:t>
            </a:r>
          </a:p>
          <a:p>
            <a:pPr algn="just">
              <a:spcBef>
                <a:spcPts val="0"/>
              </a:spcBef>
            </a:pPr>
            <a:r>
              <a:rPr lang="lt-LT" sz="1900" dirty="0">
                <a:latin typeface="Times New Roman" panose="02020603050405020304" pitchFamily="18" charset="0"/>
                <a:cs typeface="Times New Roman" panose="02020603050405020304" pitchFamily="18" charset="0"/>
              </a:rPr>
              <a:t>nepagrįstai didelės išlaidos;</a:t>
            </a:r>
          </a:p>
          <a:p>
            <a:pPr algn="just">
              <a:spcBef>
                <a:spcPts val="0"/>
              </a:spcBef>
            </a:pPr>
            <a:r>
              <a:rPr lang="lt-LT" sz="1900" dirty="0">
                <a:latin typeface="Times New Roman" panose="02020603050405020304" pitchFamily="18" charset="0"/>
                <a:cs typeface="Times New Roman" panose="02020603050405020304" pitchFamily="18" charset="0"/>
              </a:rPr>
              <a:t>vietos projekto einamosios administravimo išlaidos; </a:t>
            </a:r>
          </a:p>
          <a:p>
            <a:pPr algn="just">
              <a:spcBef>
                <a:spcPts val="0"/>
              </a:spcBef>
            </a:pPr>
            <a:r>
              <a:rPr lang="lt-LT" sz="1900" dirty="0">
                <a:latin typeface="Times New Roman" panose="02020603050405020304" pitchFamily="18" charset="0"/>
                <a:cs typeface="Times New Roman" panose="02020603050405020304" pitchFamily="18" charset="0"/>
              </a:rPr>
              <a:t>nekilnojamojo turto įsigijimo išlaidos;</a:t>
            </a:r>
          </a:p>
          <a:p>
            <a:pPr algn="just">
              <a:spcBef>
                <a:spcPts val="0"/>
              </a:spcBef>
            </a:pPr>
            <a:r>
              <a:rPr lang="lt-LT" sz="1900" dirty="0">
                <a:latin typeface="Times New Roman" panose="02020603050405020304" pitchFamily="18" charset="0"/>
                <a:cs typeface="Times New Roman" panose="02020603050405020304" pitchFamily="18" charset="0"/>
              </a:rPr>
              <a:t>naudotų prekių įsigijimo išlaidos;</a:t>
            </a:r>
          </a:p>
          <a:p>
            <a:pPr algn="just">
              <a:spcBef>
                <a:spcPts val="0"/>
              </a:spcBef>
            </a:pPr>
            <a:r>
              <a:rPr lang="lt-LT" sz="1900" dirty="0">
                <a:latin typeface="Times New Roman" panose="02020603050405020304" pitchFamily="18" charset="0"/>
                <a:cs typeface="Times New Roman" panose="02020603050405020304" pitchFamily="18" charset="0"/>
              </a:rPr>
              <a:t>baudos, nuobaudos ir bylinėjimosi išlaidos;</a:t>
            </a:r>
          </a:p>
          <a:p>
            <a:pPr algn="just">
              <a:spcBef>
                <a:spcPts val="0"/>
              </a:spcBef>
            </a:pPr>
            <a:r>
              <a:rPr lang="lt-LT" sz="1900" dirty="0">
                <a:latin typeface="Times New Roman" panose="02020603050405020304" pitchFamily="18" charset="0"/>
                <a:cs typeface="Times New Roman" panose="02020603050405020304" pitchFamily="18" charset="0"/>
              </a:rPr>
              <a:t>išlaidos ar jų dalis, patirtos perkant prekes, paslaugas ar darbus nesilaikant pirkimo procedūrų, nustatytų Pirkimų taisyklėse; </a:t>
            </a:r>
          </a:p>
          <a:p>
            <a:pPr algn="just">
              <a:spcBef>
                <a:spcPts val="0"/>
              </a:spcBef>
            </a:pPr>
            <a:r>
              <a:rPr lang="lt-LT" sz="1900" dirty="0">
                <a:latin typeface="Times New Roman" panose="02020603050405020304" pitchFamily="18" charset="0"/>
                <a:cs typeface="Times New Roman" panose="02020603050405020304" pitchFamily="18" charset="0"/>
              </a:rPr>
              <a:t>trumpalaikio turto įsigijimo išlaidos, išskyrus naujų statybinių medžiagų įsigijimo išlaidas;</a:t>
            </a:r>
          </a:p>
          <a:p>
            <a:pPr algn="just">
              <a:spcBef>
                <a:spcPts val="0"/>
              </a:spcBef>
            </a:pPr>
            <a:r>
              <a:rPr lang="lt-LT" sz="1900" dirty="0">
                <a:latin typeface="Times New Roman" panose="02020603050405020304" pitchFamily="18" charset="0"/>
                <a:cs typeface="Times New Roman" panose="02020603050405020304" pitchFamily="18" charset="0"/>
              </a:rPr>
              <a:t>žemės pirkimo ir (arba) nuomos išlaidos, išlaidos, susijusios su turto nuomos sutartimi, turto nuomos mokestis, palūkanų mokėjimo, netiesioginės išlaidos, draudimo įmokos;</a:t>
            </a:r>
          </a:p>
          <a:p>
            <a:pPr algn="just">
              <a:spcBef>
                <a:spcPts val="0"/>
              </a:spcBef>
            </a:pPr>
            <a:r>
              <a:rPr lang="lt-LT" sz="1900" dirty="0">
                <a:latin typeface="Times New Roman" panose="02020603050405020304" pitchFamily="18" charset="0"/>
                <a:cs typeface="Times New Roman" panose="02020603050405020304" pitchFamily="18" charset="0"/>
              </a:rPr>
              <a:t>gyvūnų, vienmečių augalų įsigijimo išlaidos;</a:t>
            </a:r>
          </a:p>
          <a:p>
            <a:pPr algn="just">
              <a:spcBef>
                <a:spcPts val="0"/>
              </a:spcBef>
            </a:pPr>
            <a:r>
              <a:rPr lang="lt-LT" sz="1900" dirty="0">
                <a:latin typeface="Times New Roman" panose="02020603050405020304" pitchFamily="18" charset="0"/>
                <a:cs typeface="Times New Roman" panose="02020603050405020304" pitchFamily="18" charset="0"/>
              </a:rPr>
              <a:t>vidaus vandenų transporto priemonės, priskiriamos žvejybos laivams, mažiesiems laivams (išskyrus irklines valtis ir baidares), pramoginiams laivams, sportiniams laivams, asmeniniams laivams (vandens motociklams), kaip nurodyta Lietuvos Respublikos vidaus vandenų transporto kodekse;</a:t>
            </a:r>
          </a:p>
          <a:p>
            <a:pPr algn="just">
              <a:spcBef>
                <a:spcPts val="0"/>
              </a:spcBef>
            </a:pPr>
            <a:endParaRPr lang="lt-LT" dirty="0">
              <a:latin typeface="Times New Roman" panose="02020603050405020304" pitchFamily="18" charset="0"/>
              <a:cs typeface="Times New Roman" panose="02020603050405020304" pitchFamily="18" charset="0"/>
            </a:endParaRPr>
          </a:p>
          <a:p>
            <a:pPr algn="just">
              <a:spcBef>
                <a:spcPts val="0"/>
              </a:spcBef>
            </a:pPr>
            <a:endParaRPr lang="lt-LT" sz="1900" dirty="0">
              <a:latin typeface="Times New Roman" panose="02020603050405020304" pitchFamily="18" charset="0"/>
              <a:cs typeface="Times New Roman" panose="02020603050405020304" pitchFamily="18" charset="0"/>
            </a:endParaRPr>
          </a:p>
          <a:p>
            <a:pPr algn="just">
              <a:spcBef>
                <a:spcPts val="0"/>
              </a:spcBef>
            </a:pPr>
            <a:endParaRPr lang="lt-LT" sz="1900" dirty="0">
              <a:latin typeface="Times New Roman" panose="02020603050405020304" pitchFamily="18" charset="0"/>
              <a:cs typeface="Times New Roman" panose="02020603050405020304" pitchFamily="18" charset="0"/>
            </a:endParaRPr>
          </a:p>
        </p:txBody>
      </p:sp>
      <p:sp>
        <p:nvSpPr>
          <p:cNvPr id="4" name="Pavadinimas 1">
            <a:extLst>
              <a:ext uri="{FF2B5EF4-FFF2-40B4-BE49-F238E27FC236}">
                <a16:creationId xmlns:a16="http://schemas.microsoft.com/office/drawing/2014/main" id="{C0DFBDAA-955B-4134-B0D0-4FDA23D25B42}"/>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NETINKAMOS FINANSUOTI IŠLAIDOS (I) </a:t>
            </a:r>
            <a:endParaRPr lang="lt-LT" sz="2000" b="1" dirty="0">
              <a:solidFill>
                <a:schemeClr val="accent2">
                  <a:lumMod val="50000"/>
                </a:schemeClr>
              </a:solidFill>
            </a:endParaRPr>
          </a:p>
        </p:txBody>
      </p:sp>
    </p:spTree>
    <p:extLst>
      <p:ext uri="{BB962C8B-B14F-4D97-AF65-F5344CB8AC3E}">
        <p14:creationId xmlns:p14="http://schemas.microsoft.com/office/powerpoint/2010/main" val="228104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85EF059B-C887-46C4-99E1-3A59E3D987F7}"/>
              </a:ext>
            </a:extLst>
          </p:cNvPr>
          <p:cNvSpPr>
            <a:spLocks noGrp="1"/>
          </p:cNvSpPr>
          <p:nvPr>
            <p:ph idx="1"/>
          </p:nvPr>
        </p:nvSpPr>
        <p:spPr>
          <a:xfrm>
            <a:off x="677334" y="1282700"/>
            <a:ext cx="10339428" cy="5346700"/>
          </a:xfrm>
        </p:spPr>
        <p:txBody>
          <a:bodyPr>
            <a:normAutofit/>
          </a:bodyPr>
          <a:lstStyle/>
          <a:p>
            <a:pPr algn="just">
              <a:spcBef>
                <a:spcPts val="0"/>
              </a:spcBef>
            </a:pPr>
            <a:r>
              <a:rPr lang="lt-LT" sz="2100" dirty="0">
                <a:latin typeface="Times New Roman" panose="02020603050405020304" pitchFamily="18" charset="0"/>
                <a:cs typeface="Times New Roman" panose="02020603050405020304" pitchFamily="18" charset="0"/>
              </a:rPr>
              <a:t>visų tipų orlaiviams priskiriami aparatai (mašinos), kaip apibrėžta Lietuvos Respublikos aviacijos įstatyme ir kituose tai reglamentuojančiuose teisės aktuose;</a:t>
            </a:r>
          </a:p>
          <a:p>
            <a:pPr algn="just">
              <a:spcBef>
                <a:spcPts val="0"/>
              </a:spcBef>
            </a:pPr>
            <a:r>
              <a:rPr lang="lt-LT" sz="2100" dirty="0">
                <a:latin typeface="Times New Roman" panose="02020603050405020304" pitchFamily="18" charset="0"/>
                <a:cs typeface="Times New Roman" panose="02020603050405020304" pitchFamily="18" charset="0"/>
              </a:rPr>
              <a:t>miškų ūkio įranga ir technika (medienos ištraukimo traktoriai, </a:t>
            </a:r>
            <a:r>
              <a:rPr lang="lt-LT" sz="2100" dirty="0" err="1">
                <a:latin typeface="Times New Roman" panose="02020603050405020304" pitchFamily="18" charset="0"/>
                <a:cs typeface="Times New Roman" panose="02020603050405020304" pitchFamily="18" charset="0"/>
              </a:rPr>
              <a:t>savikrovės</a:t>
            </a:r>
            <a:r>
              <a:rPr lang="lt-LT" sz="2100" dirty="0">
                <a:latin typeface="Times New Roman" panose="02020603050405020304" pitchFamily="18" charset="0"/>
                <a:cs typeface="Times New Roman" panose="02020603050405020304" pitchFamily="18" charset="0"/>
              </a:rPr>
              <a:t> priekabos, </a:t>
            </a:r>
            <a:r>
              <a:rPr lang="lt-LT" sz="2100" dirty="0" err="1">
                <a:latin typeface="Times New Roman" panose="02020603050405020304" pitchFamily="18" charset="0"/>
                <a:cs typeface="Times New Roman" panose="02020603050405020304" pitchFamily="18" charset="0"/>
              </a:rPr>
              <a:t>medvežiai</a:t>
            </a:r>
            <a:r>
              <a:rPr lang="lt-LT" sz="2100" dirty="0">
                <a:latin typeface="Times New Roman" panose="02020603050405020304" pitchFamily="18" charset="0"/>
                <a:cs typeface="Times New Roman" panose="02020603050405020304" pitchFamily="18" charset="0"/>
              </a:rPr>
              <a:t>, </a:t>
            </a:r>
            <a:r>
              <a:rPr lang="lt-LT" sz="2100" dirty="0" err="1">
                <a:latin typeface="Times New Roman" panose="02020603050405020304" pitchFamily="18" charset="0"/>
                <a:cs typeface="Times New Roman" panose="02020603050405020304" pitchFamily="18" charset="0"/>
              </a:rPr>
              <a:t>miškavežiai</a:t>
            </a:r>
            <a:r>
              <a:rPr lang="lt-LT" sz="2100" dirty="0">
                <a:latin typeface="Times New Roman" panose="02020603050405020304" pitchFamily="18" charset="0"/>
                <a:cs typeface="Times New Roman" panose="02020603050405020304" pitchFamily="18" charset="0"/>
              </a:rPr>
              <a:t>, medkirtės ar medžių kirtimo galvutės, medžių ir (arba) krūmų pjovimo ir skiedrų ruošimo kombainai energetinėms plantacijoms, mechanizmai šakoms į rulonus presuoti, medienos smulkintuvai, kapoklės);</a:t>
            </a:r>
          </a:p>
          <a:p>
            <a:pPr algn="just">
              <a:spcBef>
                <a:spcPts val="0"/>
              </a:spcBef>
            </a:pPr>
            <a:r>
              <a:rPr lang="lt-LT" sz="2100" dirty="0">
                <a:latin typeface="Times New Roman" panose="02020603050405020304" pitchFamily="18" charset="0"/>
                <a:cs typeface="Times New Roman" panose="02020603050405020304" pitchFamily="18" charset="0"/>
              </a:rPr>
              <a:t>išlaidos, nepagrįstos faktine gautų prekių, atliktų darbų ar suteiktų paslaugų verte; </a:t>
            </a:r>
          </a:p>
          <a:p>
            <a:pPr algn="just">
              <a:spcBef>
                <a:spcPts val="0"/>
              </a:spcBef>
            </a:pPr>
            <a:r>
              <a:rPr lang="lt-LT" sz="2100" dirty="0">
                <a:latin typeface="Times New Roman" panose="02020603050405020304" pitchFamily="18" charset="0"/>
                <a:cs typeface="Times New Roman" panose="02020603050405020304" pitchFamily="18" charset="0"/>
              </a:rPr>
              <a:t>išlaidos, kurios buvo finansuotos (apmokėtos) iš Lietuvos Respublikos valstybės biudžeto ir (arba) savivaldybių biudžetų, kitų piniginių išteklių, kuriais disponuoja valstybė ir (arba) savivaldybės,</a:t>
            </a:r>
            <a:r>
              <a:rPr lang="lt-LT" sz="2100" b="1" dirty="0">
                <a:latin typeface="Times New Roman" panose="02020603050405020304" pitchFamily="18" charset="0"/>
                <a:cs typeface="Times New Roman" panose="02020603050405020304" pitchFamily="18" charset="0"/>
              </a:rPr>
              <a:t> </a:t>
            </a:r>
            <a:r>
              <a:rPr lang="lt-LT" sz="2100" dirty="0">
                <a:latin typeface="Times New Roman" panose="02020603050405020304" pitchFamily="18" charset="0"/>
                <a:cs typeface="Times New Roman" panose="02020603050405020304" pitchFamily="18" charset="0"/>
              </a:rPr>
              <a:t>ES</a:t>
            </a:r>
            <a:r>
              <a:rPr lang="lt-LT" sz="2100" b="1" dirty="0">
                <a:latin typeface="Times New Roman" panose="02020603050405020304" pitchFamily="18" charset="0"/>
                <a:cs typeface="Times New Roman" panose="02020603050405020304" pitchFamily="18" charset="0"/>
              </a:rPr>
              <a:t> </a:t>
            </a:r>
            <a:r>
              <a:rPr lang="lt-LT" sz="2100" dirty="0">
                <a:latin typeface="Times New Roman" panose="02020603050405020304" pitchFamily="18" charset="0"/>
                <a:cs typeface="Times New Roman" panose="02020603050405020304" pitchFamily="18" charset="0"/>
              </a:rPr>
              <a:t>struktūrinių</a:t>
            </a:r>
            <a:r>
              <a:rPr lang="lt-LT" sz="2100" b="1" dirty="0">
                <a:latin typeface="Times New Roman" panose="02020603050405020304" pitchFamily="18" charset="0"/>
                <a:cs typeface="Times New Roman" panose="02020603050405020304" pitchFamily="18" charset="0"/>
              </a:rPr>
              <a:t> </a:t>
            </a:r>
            <a:r>
              <a:rPr lang="lt-LT" sz="2100" dirty="0">
                <a:latin typeface="Times New Roman" panose="02020603050405020304" pitchFamily="18" charset="0"/>
                <a:cs typeface="Times New Roman" panose="02020603050405020304" pitchFamily="18" charset="0"/>
              </a:rPr>
              <a:t>fondų, kitų ES finansinės paramos priemonių ar kitos tarptautinės paramos</a:t>
            </a:r>
            <a:r>
              <a:rPr lang="lt-LT" sz="2100" b="1" dirty="0">
                <a:latin typeface="Times New Roman" panose="02020603050405020304" pitchFamily="18" charset="0"/>
                <a:cs typeface="Times New Roman" panose="02020603050405020304" pitchFamily="18" charset="0"/>
              </a:rPr>
              <a:t> </a:t>
            </a:r>
            <a:r>
              <a:rPr lang="lt-LT" sz="2100" dirty="0">
                <a:latin typeface="Times New Roman" panose="02020603050405020304" pitchFamily="18" charset="0"/>
                <a:cs typeface="Times New Roman" panose="02020603050405020304" pitchFamily="18" charset="0"/>
              </a:rPr>
              <a:t>lėšų ir kurioms apmokėti skyrus paramos VPS įgyvendinti lėšų jos būtų pripažintos tinkamomis finansuoti ir apmokėtos daugiau nei vieną kartą;</a:t>
            </a:r>
          </a:p>
          <a:p>
            <a:pPr algn="just">
              <a:spcBef>
                <a:spcPts val="0"/>
              </a:spcBef>
            </a:pPr>
            <a:r>
              <a:rPr lang="lt-LT" sz="2100" dirty="0">
                <a:latin typeface="Times New Roman" panose="02020603050405020304" pitchFamily="18" charset="0"/>
                <a:cs typeface="Times New Roman" panose="02020603050405020304" pitchFamily="18" charset="0"/>
              </a:rPr>
              <a:t>PVM yra netinkamas finansuoti iš paramos lėšų;</a:t>
            </a:r>
          </a:p>
          <a:p>
            <a:pPr algn="just">
              <a:spcBef>
                <a:spcPts val="0"/>
              </a:spcBef>
            </a:pPr>
            <a:r>
              <a:rPr lang="lt-LT" sz="2100" dirty="0">
                <a:latin typeface="Times New Roman" panose="02020603050405020304" pitchFamily="18" charset="0"/>
                <a:cs typeface="Times New Roman" panose="02020603050405020304" pitchFamily="18" charset="0"/>
              </a:rPr>
              <a:t>smulkių buities reikmenų įsigijimo išlaidos (patalynės, stalo įrankių, indų ir pan.);</a:t>
            </a:r>
          </a:p>
          <a:p>
            <a:pPr marL="0" indent="0">
              <a:buNone/>
            </a:pPr>
            <a:endParaRPr lang="lt-LT" dirty="0"/>
          </a:p>
        </p:txBody>
      </p:sp>
      <p:sp>
        <p:nvSpPr>
          <p:cNvPr id="4" name="Pavadinimas 1">
            <a:extLst>
              <a:ext uri="{FF2B5EF4-FFF2-40B4-BE49-F238E27FC236}">
                <a16:creationId xmlns:a16="http://schemas.microsoft.com/office/drawing/2014/main" id="{2F38B5FE-204C-47E9-8656-AC4922471134}"/>
              </a:ext>
            </a:extLst>
          </p:cNvPr>
          <p:cNvSpPr>
            <a:spLocks noGrp="1"/>
          </p:cNvSpPr>
          <p:nvPr>
            <p:ph type="title"/>
          </p:nvPr>
        </p:nvSpPr>
        <p:spPr>
          <a:xfrm>
            <a:off x="1797666" y="461038"/>
            <a:ext cx="8596668" cy="554962"/>
          </a:xfrm>
        </p:spPr>
        <p:txBody>
          <a:bodyPr>
            <a:normAutofit/>
          </a:bodyPr>
          <a:lstStyle/>
          <a:p>
            <a:pPr algn="ctr"/>
            <a:r>
              <a:rPr lang="lt-LT" sz="2000" b="1" dirty="0">
                <a:solidFill>
                  <a:schemeClr val="accent2">
                    <a:lumMod val="50000"/>
                  </a:schemeClr>
                </a:solidFill>
                <a:latin typeface="Times New Roman" panose="02020603050405020304" pitchFamily="18" charset="0"/>
                <a:cs typeface="Times New Roman" panose="02020603050405020304" pitchFamily="18" charset="0"/>
              </a:rPr>
              <a:t>NETINKAMOS FINANSUOTI IŠLAIDOS (II) </a:t>
            </a:r>
            <a:endParaRPr lang="lt-LT" sz="2000" b="1" dirty="0">
              <a:solidFill>
                <a:schemeClr val="accent2">
                  <a:lumMod val="50000"/>
                </a:schemeClr>
              </a:solidFill>
            </a:endParaRPr>
          </a:p>
        </p:txBody>
      </p:sp>
    </p:spTree>
    <p:extLst>
      <p:ext uri="{BB962C8B-B14F-4D97-AF65-F5344CB8AC3E}">
        <p14:creationId xmlns:p14="http://schemas.microsoft.com/office/powerpoint/2010/main" val="946656793"/>
      </p:ext>
    </p:extLst>
  </p:cSld>
  <p:clrMapOvr>
    <a:masterClrMapping/>
  </p:clrMapOvr>
</p:sld>
</file>

<file path=ppt/theme/theme1.xml><?xml version="1.0" encoding="utf-8"?>
<a:theme xmlns:a="http://schemas.openxmlformats.org/drawingml/2006/main" name="Briauno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3041</TotalTime>
  <Words>4852</Words>
  <Application>Microsoft Office PowerPoint</Application>
  <PresentationFormat>Plačiaekranė</PresentationFormat>
  <Paragraphs>211</Paragraphs>
  <Slides>23</Slides>
  <Notes>0</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23</vt:i4>
      </vt:variant>
    </vt:vector>
  </HeadingPairs>
  <TitlesOfParts>
    <vt:vector size="30" baseType="lpstr">
      <vt:lpstr>Arial</vt:lpstr>
      <vt:lpstr>Calibri</vt:lpstr>
      <vt:lpstr>Times New Roman</vt:lpstr>
      <vt:lpstr>Trebuchet MS</vt:lpstr>
      <vt:lpstr>Wingdings</vt:lpstr>
      <vt:lpstr>Wingdings 3</vt:lpstr>
      <vt:lpstr>Briaunota</vt:lpstr>
      <vt:lpstr>          VIETOS PLĖTROS STRATEGIJOS PRIEMONĖ „ŪKIO IR VERSLO PLĖTRA“  KVIETIMAS NR. 8</vt:lpstr>
      <vt:lpstr>BENDRA INFORMACIJA</vt:lpstr>
      <vt:lpstr>VIETOS PROJEKTŲ ATRANKOS KRITERIJAI VERSLO PRADŽIAI </vt:lpstr>
      <vt:lpstr>VIETOS PROJEKTŲ ATRANKOS KRITERIJAI VERSLO PLĖTRAI </vt:lpstr>
      <vt:lpstr>TINKAMOS FINANSUOTI IŠLAIDOS (I)</vt:lpstr>
      <vt:lpstr>TINKAMOS FINANSUOTI IŠLAIDOS (II)</vt:lpstr>
      <vt:lpstr>TINKAMOS FINANSUOTI IŠLAIDOS (III)</vt:lpstr>
      <vt:lpstr>NETINKAMOS FINANSUOTI IŠLAIDOS (I) </vt:lpstr>
      <vt:lpstr>NETINKAMOS FINANSUOTI IŠLAIDOS (II) </vt:lpstr>
      <vt:lpstr>NETINKAMOS FINANSUOTI IŠLAIDOS (III) </vt:lpstr>
      <vt:lpstr>BENDROSIOS TINKAMUMO SĄLYGOS PAREIŠKĖJUI (I)</vt:lpstr>
      <vt:lpstr>BENDROSIOS TINKAMUMO SĄLYGOS PAREIŠKĖJUI (II)</vt:lpstr>
      <vt:lpstr>PAPILDOMOS TINKAMUMO SĄLYGOS PAREIŠKĖJUI (I)</vt:lpstr>
      <vt:lpstr>PAPILDOMOS TINKAMUMO SĄLYGOS PAREIŠKĖJUI (II)</vt:lpstr>
      <vt:lpstr>TINKAMUMO SĄLYGOS NUOSAVAM INDĖLIUI</vt:lpstr>
      <vt:lpstr>TINKAMUMO SĄLYGOS VIETOS PROJEKTUI (I)</vt:lpstr>
      <vt:lpstr>TINKAMUMO SĄLYGOS VIETOS PROJEKTUI (II)</vt:lpstr>
      <vt:lpstr>TINKAMUMO SĄLYGOS VIETOS PROJEKTUI (III)</vt:lpstr>
      <vt:lpstr>TINKAMUMO SĄLYGOS VIETOS PROJEKTUI (IV)</vt:lpstr>
      <vt:lpstr>TINKAMUMO SĄLYGOS VIETOS PROJEKTUI (V)</vt:lpstr>
      <vt:lpstr>VIETOS PROJEKTO VYKDYTOJO ĮSIPAREIGOJIMAI (I) </vt:lpstr>
      <vt:lpstr>VIETOS PROJEKTO VYKDYTOJO ĮSIPAREIGOJIMAI (II) </vt:lpstr>
      <vt:lpstr>Švenčionių rajono vietos veiklos grupė  „Švenčionių partnerystė“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Violeta</dc:creator>
  <cp:lastModifiedBy>Violeta</cp:lastModifiedBy>
  <cp:revision>154</cp:revision>
  <cp:lastPrinted>2018-01-25T08:09:05Z</cp:lastPrinted>
  <dcterms:created xsi:type="dcterms:W3CDTF">2017-11-29T07:00:55Z</dcterms:created>
  <dcterms:modified xsi:type="dcterms:W3CDTF">2019-08-20T09:44:48Z</dcterms:modified>
</cp:coreProperties>
</file>